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60" r:id="rId2"/>
    <p:sldId id="261" r:id="rId3"/>
    <p:sldId id="286" r:id="rId4"/>
    <p:sldId id="287" r:id="rId5"/>
    <p:sldId id="289" r:id="rId6"/>
    <p:sldId id="293" r:id="rId7"/>
    <p:sldId id="262" r:id="rId8"/>
    <p:sldId id="266" r:id="rId9"/>
    <p:sldId id="290" r:id="rId10"/>
    <p:sldId id="263" r:id="rId11"/>
    <p:sldId id="280" r:id="rId12"/>
    <p:sldId id="279" r:id="rId13"/>
    <p:sldId id="281" r:id="rId14"/>
    <p:sldId id="282" r:id="rId15"/>
    <p:sldId id="283" r:id="rId16"/>
    <p:sldId id="267" r:id="rId17"/>
    <p:sldId id="272" r:id="rId18"/>
    <p:sldId id="269" r:id="rId19"/>
    <p:sldId id="273" r:id="rId20"/>
    <p:sldId id="274" r:id="rId21"/>
    <p:sldId id="288" r:id="rId22"/>
    <p:sldId id="292" r:id="rId23"/>
    <p:sldId id="294" r:id="rId24"/>
    <p:sldId id="268" r:id="rId25"/>
  </p:sldIdLst>
  <p:sldSz cx="9001125" cy="7200900"/>
  <p:notesSz cx="6797675" cy="9928225"/>
  <p:defaultTextStyle>
    <a:defPPr>
      <a:defRPr lang="en-US"/>
    </a:defPPr>
    <a:lvl1pPr algn="ctr"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788"/>
    <a:srgbClr val="E8F6AC"/>
    <a:srgbClr val="99B815"/>
    <a:srgbClr val="5E710D"/>
    <a:srgbClr val="583119"/>
    <a:srgbClr val="009EE0"/>
    <a:srgbClr val="85DCFF"/>
    <a:srgbClr val="62371C"/>
    <a:srgbClr val="E5BCA3"/>
    <a:srgbClr val="4E3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3296810-A885-4BE3-A3E7-6D5BEEA58F35}">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8" autoAdjust="0"/>
    <p:restoredTop sz="70693" autoAdjust="0"/>
  </p:normalViewPr>
  <p:slideViewPr>
    <p:cSldViewPr>
      <p:cViewPr>
        <p:scale>
          <a:sx n="110" d="100"/>
          <a:sy n="110" d="100"/>
        </p:scale>
        <p:origin x="-990" y="876"/>
      </p:cViewPr>
      <p:guideLst>
        <p:guide orient="horz" pos="2268"/>
        <p:guide pos="2835"/>
      </p:guideLst>
    </p:cSldViewPr>
  </p:slideViewPr>
  <p:notesTextViewPr>
    <p:cViewPr>
      <p:scale>
        <a:sx n="100" d="100"/>
        <a:sy n="100" d="100"/>
      </p:scale>
      <p:origin x="0" y="0"/>
    </p:cViewPr>
  </p:notesTextViewPr>
  <p:notesViewPr>
    <p:cSldViewPr>
      <p:cViewPr varScale="1">
        <p:scale>
          <a:sx n="83" d="100"/>
          <a:sy n="83" d="100"/>
        </p:scale>
        <p:origin x="-315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6F0F35-32C1-4F5A-8075-05A491D3DFA1}" type="datetimeFigureOut">
              <a:rPr lang="nl-BE" smtClean="0"/>
              <a:pPr/>
              <a:t>21/11/2013</a:t>
            </a:fld>
            <a:endParaRPr lang="nl-BE"/>
          </a:p>
        </p:txBody>
      </p:sp>
      <p:sp>
        <p:nvSpPr>
          <p:cNvPr id="4" name="Tijdelijke aanduiding voor voettekst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2ECD3599-DDBA-4F83-8D88-547CEB268A04}" type="slidenum">
              <a:rPr lang="nl-BE" smtClean="0"/>
              <a:pPr/>
              <a:t>‹nr.›</a:t>
            </a:fld>
            <a:endParaRPr lang="nl-BE"/>
          </a:p>
        </p:txBody>
      </p:sp>
    </p:spTree>
    <p:extLst>
      <p:ext uri="{BB962C8B-B14F-4D97-AF65-F5344CB8AC3E}">
        <p14:creationId xmlns:p14="http://schemas.microsoft.com/office/powerpoint/2010/main" val="39037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Verdana" pitchFamily="34" charset="0"/>
              </a:defRPr>
            </a:lvl1pPr>
          </a:lstStyle>
          <a:p>
            <a:endParaRPr lang="en-US" dirty="0"/>
          </a:p>
        </p:txBody>
      </p:sp>
      <p:sp>
        <p:nvSpPr>
          <p:cNvPr id="3075" name="Rectangle 3"/>
          <p:cNvSpPr>
            <a:spLocks noGrp="1" noChangeArrowheads="1"/>
          </p:cNvSpPr>
          <p:nvPr>
            <p:ph type="dt" idx="1"/>
          </p:nvPr>
        </p:nvSpPr>
        <p:spPr bwMode="auto">
          <a:xfrm>
            <a:off x="3852016" y="0"/>
            <a:ext cx="2945659"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Verdana" pitchFamily="34"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1073150" y="744538"/>
            <a:ext cx="4651375"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06357" y="4715907"/>
            <a:ext cx="4984962"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ftr" sz="quarter" idx="4"/>
          </p:nvPr>
        </p:nvSpPr>
        <p:spPr bwMode="auto">
          <a:xfrm>
            <a:off x="0"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pitchFamily="18" charset="0"/>
              </a:defRPr>
            </a:lvl1pPr>
          </a:lstStyle>
          <a:p>
            <a:endParaRPr lang="en-US"/>
          </a:p>
        </p:txBody>
      </p:sp>
      <p:sp>
        <p:nvSpPr>
          <p:cNvPr id="3079" name="Rectangle 7"/>
          <p:cNvSpPr>
            <a:spLocks noGrp="1" noChangeArrowheads="1"/>
          </p:cNvSpPr>
          <p:nvPr>
            <p:ph type="sldNum" sz="quarter" idx="5"/>
          </p:nvPr>
        </p:nvSpPr>
        <p:spPr bwMode="auto">
          <a:xfrm>
            <a:off x="3852016" y="9431814"/>
            <a:ext cx="2945659"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8999A373-7AC0-4CE9-9FD4-25D7E141541B}" type="slidenum">
              <a:rPr lang="en-US"/>
              <a:pPr/>
              <a:t>‹nr.›</a:t>
            </a:fld>
            <a:endParaRPr lang="en-US"/>
          </a:p>
        </p:txBody>
      </p:sp>
    </p:spTree>
    <p:extLst>
      <p:ext uri="{BB962C8B-B14F-4D97-AF65-F5344CB8AC3E}">
        <p14:creationId xmlns:p14="http://schemas.microsoft.com/office/powerpoint/2010/main" val="25353915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mn-cs"/>
      </a:defRPr>
    </a:lvl1pPr>
    <a:lvl2pPr marL="457200" algn="l" rtl="0" fontAlgn="base">
      <a:spcBef>
        <a:spcPct val="30000"/>
      </a:spcBef>
      <a:spcAft>
        <a:spcPct val="0"/>
      </a:spcAft>
      <a:defRPr sz="1200" kern="1200">
        <a:solidFill>
          <a:schemeClr val="tx1"/>
        </a:solidFill>
        <a:latin typeface="Verdana" pitchFamily="34" charset="0"/>
        <a:ea typeface="+mn-ea"/>
        <a:cs typeface="+mn-cs"/>
      </a:defRPr>
    </a:lvl2pPr>
    <a:lvl3pPr marL="914400" algn="l" rtl="0" fontAlgn="base">
      <a:spcBef>
        <a:spcPct val="30000"/>
      </a:spcBef>
      <a:spcAft>
        <a:spcPct val="0"/>
      </a:spcAft>
      <a:defRPr sz="1200" kern="1200">
        <a:solidFill>
          <a:schemeClr val="tx1"/>
        </a:solidFill>
        <a:latin typeface="Verdana" pitchFamily="34" charset="0"/>
        <a:ea typeface="+mn-ea"/>
        <a:cs typeface="+mn-cs"/>
      </a:defRPr>
    </a:lvl3pPr>
    <a:lvl4pPr marL="1371600" algn="l" rtl="0" fontAlgn="base">
      <a:spcBef>
        <a:spcPct val="30000"/>
      </a:spcBef>
      <a:spcAft>
        <a:spcPct val="0"/>
      </a:spcAft>
      <a:defRPr sz="1200" kern="1200">
        <a:solidFill>
          <a:schemeClr val="tx1"/>
        </a:solidFill>
        <a:latin typeface="Verdana" pitchFamily="34" charset="0"/>
        <a:ea typeface="+mn-ea"/>
        <a:cs typeface="+mn-cs"/>
      </a:defRPr>
    </a:lvl4pPr>
    <a:lvl5pPr marL="1828800" algn="l" rtl="0" fontAlgn="base">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Het</a:t>
            </a:r>
            <a:r>
              <a:rPr lang="nl-BE" baseline="0" dirty="0" smtClean="0"/>
              <a:t> beleidsdomein Landbouw en Visserij is één van de 13 beleidsdomeinen van de Vlaamse overheid.  Het beleidsdomein wordt aangestuurd door de minister van Landbouw. In de beleidsraad komt de minister en zijn kabinet samen met de N’s (= de leidinggevende ambtenaar) van elke entiteit. Deze N’s komen ook samen in het managementcomité om onder elkaar gemeenschappelijke zaken te bespreken. Het Beleidsdomein landbouw en visserij bestaat uit 4 entiteiten. Dit zijn</a:t>
            </a:r>
          </a:p>
          <a:p>
            <a:pPr marL="228600" indent="-228600">
              <a:buAutoNum type="arabicParenR"/>
            </a:pPr>
            <a:r>
              <a:rPr lang="nl-BE" baseline="0" dirty="0" smtClean="0"/>
              <a:t>Het departement landbouw en visserij geleid door Jules van Liefferinge. Het departement staat in voor de beleidsvoorbereiding en evaluatie.</a:t>
            </a:r>
          </a:p>
          <a:p>
            <a:pPr marL="228600" indent="-228600">
              <a:buAutoNum type="arabicParenR"/>
            </a:pPr>
            <a:r>
              <a:rPr lang="nl-BE" baseline="0" dirty="0" smtClean="0"/>
              <a:t>Het Agentschap voor Landbouw en Visserij geleid Noël van </a:t>
            </a:r>
            <a:r>
              <a:rPr lang="nl-BE" baseline="0" dirty="0" err="1" smtClean="0"/>
              <a:t>Ginderachter</a:t>
            </a:r>
            <a:r>
              <a:rPr lang="nl-BE" baseline="0" dirty="0" smtClean="0"/>
              <a:t>. Het agentschap staat in voor de uitvoering van het beleid </a:t>
            </a:r>
            <a:r>
              <a:rPr lang="nl-BE" baseline="0" dirty="0" err="1" smtClean="0"/>
              <a:t>tav</a:t>
            </a:r>
            <a:r>
              <a:rPr lang="nl-BE" baseline="0" dirty="0" smtClean="0"/>
              <a:t> de klanten met name de landbouwers.</a:t>
            </a:r>
          </a:p>
          <a:p>
            <a:pPr marL="228600" indent="-228600">
              <a:buAutoNum type="arabicParenR"/>
            </a:pPr>
            <a:r>
              <a:rPr lang="nl-BE" baseline="0" dirty="0" smtClean="0"/>
              <a:t>Het agentschap voor Landbouw en visserijonderzoek (ILVO) geleid door Erik Van Bockstaele die onderzoekt doet in de landbouw en visserij.</a:t>
            </a:r>
          </a:p>
          <a:p>
            <a:pPr marL="0" indent="0">
              <a:buNone/>
            </a:pPr>
            <a:r>
              <a:rPr lang="nl-BE" baseline="0" dirty="0" smtClean="0"/>
              <a:t>Deze 3 entiteiten vormen ook het Vlaams ministerie van Landbouw en Visserij.</a:t>
            </a:r>
          </a:p>
          <a:p>
            <a:pPr marL="0" indent="0">
              <a:buNone/>
            </a:pPr>
            <a:r>
              <a:rPr lang="nl-BE" baseline="0" dirty="0" smtClean="0"/>
              <a:t>De 4</a:t>
            </a:r>
            <a:r>
              <a:rPr lang="nl-BE" baseline="30000" dirty="0" smtClean="0"/>
              <a:t>de</a:t>
            </a:r>
            <a:r>
              <a:rPr lang="nl-BE" baseline="0" dirty="0" smtClean="0"/>
              <a:t> entiteit van het beleidsdomein is de VLAM, of het Vlaams Centrum voor Agro en Visserijmarketing vzw. Dit extern verzelfstandigd agentschap wordt geleid door Frans De wachter.</a:t>
            </a:r>
          </a:p>
          <a:p>
            <a:pPr marL="0" indent="0">
              <a:buNone/>
            </a:pPr>
            <a:endParaRPr lang="nl-BE" baseline="0" dirty="0" smtClean="0"/>
          </a:p>
          <a:p>
            <a:pPr marL="0" indent="0">
              <a:buNone/>
            </a:pPr>
            <a:r>
              <a:rPr lang="nl-BE" baseline="0" dirty="0" smtClean="0"/>
              <a:t>Ieder beleidsdomein heeft ook een strategische adviesraad. Voor Landbouw en Visserij is dit de SALV.  Binnen de SALV zijn alle belanghebbenden van het landbouw en visserijbeleid samengebracht en brengen zij advies uit aan de minister over het beleid dat hij of zij voert of wenst te voeren.</a:t>
            </a:r>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3</a:t>
            </a:fld>
            <a:endParaRPr lang="en-US"/>
          </a:p>
        </p:txBody>
      </p:sp>
    </p:spTree>
    <p:extLst>
      <p:ext uri="{BB962C8B-B14F-4D97-AF65-F5344CB8AC3E}">
        <p14:creationId xmlns:p14="http://schemas.microsoft.com/office/powerpoint/2010/main" val="1644928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kern="1200" dirty="0" smtClean="0">
                <a:solidFill>
                  <a:schemeClr val="tx1"/>
                </a:solidFill>
                <a:effectLst/>
                <a:latin typeface="Verdana" pitchFamily="34" charset="0"/>
                <a:ea typeface="+mn-ea"/>
                <a:cs typeface="+mn-cs"/>
              </a:rPr>
              <a:t>Innovatieve technieken</a:t>
            </a:r>
            <a:r>
              <a:rPr lang="nl-BE" sz="1200" b="1" kern="1200" baseline="0" dirty="0" smtClean="0">
                <a:solidFill>
                  <a:schemeClr val="tx1"/>
                </a:solidFill>
                <a:effectLst/>
                <a:latin typeface="Verdana" pitchFamily="34" charset="0"/>
                <a:ea typeface="+mn-ea"/>
                <a:cs typeface="+mn-cs"/>
              </a:rPr>
              <a:t> uit i</a:t>
            </a:r>
            <a:r>
              <a:rPr lang="nl-BE" sz="1200" b="1" kern="1200" dirty="0" smtClean="0">
                <a:solidFill>
                  <a:schemeClr val="tx1"/>
                </a:solidFill>
                <a:effectLst/>
                <a:latin typeface="Verdana" pitchFamily="34" charset="0"/>
                <a:ea typeface="+mn-ea"/>
                <a:cs typeface="+mn-cs"/>
              </a:rPr>
              <a:t>nnovatieweefsel: kennis samenbrengen biotechnologie, </a:t>
            </a:r>
            <a:r>
              <a:rPr lang="nl-BE" sz="1200" b="1" kern="1200" dirty="0" err="1" smtClean="0">
                <a:solidFill>
                  <a:schemeClr val="tx1"/>
                </a:solidFill>
                <a:effectLst/>
                <a:latin typeface="Verdana" pitchFamily="34" charset="0"/>
                <a:ea typeface="+mn-ea"/>
                <a:cs typeface="+mn-cs"/>
              </a:rPr>
              <a:t>procescontroel</a:t>
            </a:r>
            <a:r>
              <a:rPr lang="nl-BE" sz="1200" b="1" kern="1200" dirty="0" smtClean="0">
                <a:solidFill>
                  <a:schemeClr val="tx1"/>
                </a:solidFill>
                <a:effectLst/>
                <a:latin typeface="Verdana" pitchFamily="34" charset="0"/>
                <a:ea typeface="+mn-ea"/>
                <a:cs typeface="+mn-cs"/>
              </a:rPr>
              <a:t>-en</a:t>
            </a:r>
            <a:r>
              <a:rPr lang="nl-BE" sz="1200" b="1" kern="1200" baseline="0" dirty="0" smtClean="0">
                <a:solidFill>
                  <a:schemeClr val="tx1"/>
                </a:solidFill>
                <a:effectLst/>
                <a:latin typeface="Verdana" pitchFamily="34" charset="0"/>
                <a:ea typeface="+mn-ea"/>
                <a:cs typeface="+mn-cs"/>
              </a:rPr>
              <a:t> sturing, </a:t>
            </a:r>
            <a:r>
              <a:rPr lang="nl-BE" sz="1200" b="1" kern="1200" baseline="0" dirty="0" err="1" smtClean="0">
                <a:solidFill>
                  <a:schemeClr val="tx1"/>
                </a:solidFill>
                <a:effectLst/>
                <a:latin typeface="Verdana" pitchFamily="34" charset="0"/>
                <a:ea typeface="+mn-ea"/>
                <a:cs typeface="+mn-cs"/>
              </a:rPr>
              <a:t>materiaalkudne</a:t>
            </a:r>
            <a:r>
              <a:rPr lang="nl-BE" sz="1200" b="1" kern="1200" baseline="0" dirty="0" smtClean="0">
                <a:solidFill>
                  <a:schemeClr val="tx1"/>
                </a:solidFill>
                <a:effectLst/>
                <a:latin typeface="Verdana" pitchFamily="34" charset="0"/>
                <a:ea typeface="+mn-ea"/>
                <a:cs typeface="+mn-cs"/>
              </a:rPr>
              <a:t>, genetica, nanotechnologie, tuinbouwtechnologie, verdeling, …</a:t>
            </a:r>
          </a:p>
          <a:p>
            <a:endParaRPr lang="nl-BE" sz="1200" b="1" kern="1200" baseline="0" dirty="0" smtClean="0">
              <a:solidFill>
                <a:schemeClr val="tx1"/>
              </a:solidFill>
              <a:effectLst/>
              <a:latin typeface="Verdana" pitchFamily="34" charset="0"/>
              <a:ea typeface="+mn-ea"/>
              <a:cs typeface="+mn-cs"/>
            </a:endParaRPr>
          </a:p>
          <a:p>
            <a:r>
              <a:rPr lang="nl-BE" sz="1200" b="1" kern="1200" baseline="0" dirty="0" smtClean="0">
                <a:solidFill>
                  <a:schemeClr val="tx1"/>
                </a:solidFill>
                <a:effectLst/>
                <a:latin typeface="Verdana" pitchFamily="34" charset="0"/>
                <a:ea typeface="+mn-ea"/>
                <a:cs typeface="+mn-cs"/>
              </a:rPr>
              <a:t>Synergiën: </a:t>
            </a:r>
          </a:p>
          <a:p>
            <a:endParaRPr lang="nl-BE" sz="1200" b="1" kern="1200" baseline="0" dirty="0" smtClean="0">
              <a:solidFill>
                <a:schemeClr val="tx1"/>
              </a:solidFill>
              <a:effectLst/>
              <a:latin typeface="Verdana" pitchFamily="34" charset="0"/>
              <a:ea typeface="+mn-ea"/>
              <a:cs typeface="+mn-cs"/>
            </a:endParaRPr>
          </a:p>
          <a:p>
            <a:r>
              <a:rPr lang="nl-BE" sz="1200" b="1" kern="1200" dirty="0" smtClean="0">
                <a:solidFill>
                  <a:schemeClr val="tx1"/>
                </a:solidFill>
                <a:effectLst/>
                <a:latin typeface="Verdana" pitchFamily="34" charset="0"/>
                <a:ea typeface="+mn-ea"/>
                <a:cs typeface="+mn-cs"/>
              </a:rPr>
              <a:t>Kennisinnovatie en –implementatie</a:t>
            </a:r>
          </a:p>
          <a:p>
            <a:r>
              <a:rPr lang="nl-BE" sz="1200" kern="1200" dirty="0" smtClean="0">
                <a:solidFill>
                  <a:schemeClr val="tx1"/>
                </a:solidFill>
                <a:effectLst/>
                <a:latin typeface="Verdana" pitchFamily="34" charset="0"/>
                <a:ea typeface="+mn-ea"/>
                <a:cs typeface="+mn-cs"/>
              </a:rPr>
              <a:t>Vlaanderen zal haar concurrentiepositie versterken en aquacultuurproducten met een meerwaarde produceren door gebruik te maken van innovatieve technieken: verankerd innovatieweefsel van biotechnologie, procescontrole en –sturing met gespecialiseerde en multifunctionele materialen, biotechnologie, veredeling, tuinbouwtechnologie, nano-elektronica en nanotechnologie dat opereert als een sterke partner in een internationaal kennisnetwerk.</a:t>
            </a:r>
          </a:p>
          <a:p>
            <a:r>
              <a:rPr lang="nl-BE" sz="1200" kern="1200" dirty="0" smtClean="0">
                <a:solidFill>
                  <a:schemeClr val="tx1"/>
                </a:solidFill>
                <a:effectLst/>
                <a:latin typeface="Verdana" pitchFamily="34" charset="0"/>
                <a:ea typeface="+mn-ea"/>
                <a:cs typeface="+mn-cs"/>
              </a:rPr>
              <a:t>Vlaanderen zal ook voordeel halen uit synergiën door initiatieven te ondersteunen van industrie- en kennisinstellingintegratie, public private partnerships (PPP), samenwerking tussen verschillende kennisdomeinen en sectoren, en slimme aquacultuurclusters zoals een Aqua </a:t>
            </a:r>
            <a:r>
              <a:rPr lang="nl-BE" sz="1200" kern="1200" dirty="0" err="1" smtClean="0">
                <a:solidFill>
                  <a:schemeClr val="tx1"/>
                </a:solidFill>
                <a:effectLst/>
                <a:latin typeface="Verdana" pitchFamily="34" charset="0"/>
                <a:ea typeface="+mn-ea"/>
                <a:cs typeface="+mn-cs"/>
              </a:rPr>
              <a:t>Valley</a:t>
            </a:r>
            <a:r>
              <a:rPr lang="nl-BE" sz="1200" kern="1200" dirty="0" smtClean="0">
                <a:solidFill>
                  <a:schemeClr val="tx1"/>
                </a:solidFill>
                <a:effectLst/>
                <a:latin typeface="Verdana" pitchFamily="34" charset="0"/>
                <a:ea typeface="+mn-ea"/>
                <a:cs typeface="+mn-cs"/>
              </a:rPr>
              <a:t> of </a:t>
            </a:r>
            <a:r>
              <a:rPr lang="nl-BE" sz="1200" kern="1200" dirty="0" err="1" smtClean="0">
                <a:solidFill>
                  <a:schemeClr val="tx1"/>
                </a:solidFill>
                <a:effectLst/>
                <a:latin typeface="Verdana" pitchFamily="34" charset="0"/>
                <a:ea typeface="+mn-ea"/>
                <a:cs typeface="+mn-cs"/>
              </a:rPr>
              <a:t>bluebiotech</a:t>
            </a:r>
            <a:r>
              <a:rPr lang="nl-BE" sz="1200" kern="1200" dirty="0" smtClean="0">
                <a:solidFill>
                  <a:schemeClr val="tx1"/>
                </a:solidFill>
                <a:effectLst/>
                <a:latin typeface="Verdana" pitchFamily="34" charset="0"/>
                <a:ea typeface="+mn-ea"/>
                <a:cs typeface="+mn-cs"/>
              </a:rPr>
              <a:t> campus.</a:t>
            </a:r>
          </a:p>
          <a:p>
            <a:endParaRPr lang="nl-BE" sz="1200" kern="1200" dirty="0" smtClean="0">
              <a:solidFill>
                <a:schemeClr val="tx1"/>
              </a:solidFill>
              <a:effectLst/>
              <a:latin typeface="Verdana" pitchFamily="34" charset="0"/>
              <a:ea typeface="+mn-ea"/>
              <a:cs typeface="+mn-cs"/>
            </a:endParaRPr>
          </a:p>
          <a:p>
            <a:r>
              <a:rPr lang="nl-BE" sz="1200" b="1" kern="1200" dirty="0" smtClean="0">
                <a:solidFill>
                  <a:schemeClr val="tx1"/>
                </a:solidFill>
                <a:effectLst/>
                <a:latin typeface="Verdana" pitchFamily="34" charset="0"/>
                <a:ea typeface="+mn-ea"/>
                <a:cs typeface="+mn-cs"/>
              </a:rPr>
              <a:t>Ondernemerschap –kennisimplementatie en commercialisatie</a:t>
            </a:r>
          </a:p>
          <a:p>
            <a:r>
              <a:rPr lang="nl-BE" sz="1200" kern="1200" dirty="0" smtClean="0">
                <a:solidFill>
                  <a:schemeClr val="tx1"/>
                </a:solidFill>
                <a:effectLst/>
                <a:latin typeface="Verdana" pitchFamily="34" charset="0"/>
                <a:ea typeface="+mn-ea"/>
                <a:cs typeface="+mn-cs"/>
              </a:rPr>
              <a:t>Ondersteuning van het innovatiepotentieel in </a:t>
            </a:r>
            <a:r>
              <a:rPr lang="nl-BE" sz="1200" kern="1200" dirty="0" err="1" smtClean="0">
                <a:solidFill>
                  <a:schemeClr val="tx1"/>
                </a:solidFill>
                <a:effectLst/>
                <a:latin typeface="Verdana" pitchFamily="34" charset="0"/>
                <a:ea typeface="+mn-ea"/>
                <a:cs typeface="+mn-cs"/>
              </a:rPr>
              <a:t>bluebiotech</a:t>
            </a:r>
            <a:r>
              <a:rPr lang="nl-BE" sz="1200" kern="1200" dirty="0" smtClean="0">
                <a:solidFill>
                  <a:schemeClr val="tx1"/>
                </a:solidFill>
                <a:effectLst/>
                <a:latin typeface="Verdana" pitchFamily="34" charset="0"/>
                <a:ea typeface="+mn-ea"/>
                <a:cs typeface="+mn-cs"/>
              </a:rPr>
              <a:t> partnerschappen, projecten en ondernemingen door georganiseerde kennistransfer en –bescherming en door technologie-  en  marktintelligentie voor een succesvolle implementatie van idee naar technologie (product) en van technologie naar markt. </a:t>
            </a:r>
          </a:p>
          <a:p>
            <a:r>
              <a:rPr lang="nl-BE" sz="1200" kern="1200" dirty="0" smtClean="0">
                <a:solidFill>
                  <a:schemeClr val="tx1"/>
                </a:solidFill>
                <a:effectLst/>
                <a:latin typeface="Verdana" pitchFamily="34" charset="0"/>
                <a:ea typeface="+mn-ea"/>
                <a:cs typeface="+mn-cs"/>
              </a:rPr>
              <a:t>Informatiedoorstroom van internationale opportuniteiten, uitdagingen en ontwikkelingen in buitenlandse  innovatie-hot-spots naar Vlaamse ondernemers en onderzoekers in de </a:t>
            </a:r>
            <a:r>
              <a:rPr lang="nl-BE" sz="1200" kern="1200" dirty="0" err="1" smtClean="0">
                <a:solidFill>
                  <a:schemeClr val="tx1"/>
                </a:solidFill>
                <a:effectLst/>
                <a:latin typeface="Verdana" pitchFamily="34" charset="0"/>
                <a:ea typeface="+mn-ea"/>
                <a:cs typeface="+mn-cs"/>
              </a:rPr>
              <a:t>Bluebiotech</a:t>
            </a:r>
            <a:r>
              <a:rPr lang="nl-BE" sz="1200" kern="1200" dirty="0" smtClean="0">
                <a:solidFill>
                  <a:schemeClr val="tx1"/>
                </a:solidFill>
                <a:effectLst/>
                <a:latin typeface="Verdana" pitchFamily="34" charset="0"/>
                <a:ea typeface="+mn-ea"/>
                <a:cs typeface="+mn-cs"/>
              </a:rPr>
              <a:t> sector door regelmatige berichtgeving over ervaringen, initiatieven, successen en mislukkingen door een op te richten infoloket voor aquacultuur.</a:t>
            </a:r>
          </a:p>
          <a:p>
            <a:r>
              <a:rPr lang="nl-BE" sz="1200" kern="1200" dirty="0" smtClean="0">
                <a:solidFill>
                  <a:schemeClr val="tx1"/>
                </a:solidFill>
                <a:effectLst/>
                <a:latin typeface="Verdana" pitchFamily="34" charset="0"/>
                <a:ea typeface="+mn-ea"/>
                <a:cs typeface="+mn-cs"/>
              </a:rPr>
              <a:t>Vlaanderen zal ook inzetten op:</a:t>
            </a:r>
          </a:p>
          <a:p>
            <a:pPr lvl="0"/>
            <a:r>
              <a:rPr lang="nl-BE" sz="1200" kern="1200" dirty="0" smtClean="0">
                <a:solidFill>
                  <a:schemeClr val="tx1"/>
                </a:solidFill>
                <a:effectLst/>
                <a:latin typeface="Verdana" pitchFamily="34" charset="0"/>
                <a:ea typeface="+mn-ea"/>
                <a:cs typeface="+mn-cs"/>
              </a:rPr>
              <a:t>de integratie van aquacultuur in de Vlaamse </a:t>
            </a:r>
            <a:r>
              <a:rPr lang="nl-BE" sz="1200" kern="1200" dirty="0" err="1" smtClean="0">
                <a:solidFill>
                  <a:schemeClr val="tx1"/>
                </a:solidFill>
                <a:effectLst/>
                <a:latin typeface="Verdana" pitchFamily="34" charset="0"/>
                <a:ea typeface="+mn-ea"/>
                <a:cs typeface="+mn-cs"/>
              </a:rPr>
              <a:t>Agrifood</a:t>
            </a:r>
            <a:r>
              <a:rPr lang="nl-BE" sz="1200" kern="1200" dirty="0" smtClean="0">
                <a:solidFill>
                  <a:schemeClr val="tx1"/>
                </a:solidFill>
                <a:effectLst/>
                <a:latin typeface="Verdana" pitchFamily="34" charset="0"/>
                <a:ea typeface="+mn-ea"/>
                <a:cs typeface="+mn-cs"/>
              </a:rPr>
              <a:t> keten;</a:t>
            </a:r>
          </a:p>
          <a:p>
            <a:pPr lvl="0"/>
            <a:r>
              <a:rPr lang="nl-BE" sz="1200" kern="1200" dirty="0" smtClean="0">
                <a:solidFill>
                  <a:schemeClr val="tx1"/>
                </a:solidFill>
                <a:effectLst/>
                <a:latin typeface="Verdana" pitchFamily="34" charset="0"/>
                <a:ea typeface="+mn-ea"/>
                <a:cs typeface="+mn-cs"/>
              </a:rPr>
              <a:t>het creëren van toegevoegde waarde voor aquacultuurproducten;</a:t>
            </a:r>
          </a:p>
          <a:p>
            <a:pPr lvl="0"/>
            <a:r>
              <a:rPr lang="nl-BE" sz="1200" kern="1200" dirty="0" smtClean="0">
                <a:solidFill>
                  <a:schemeClr val="tx1"/>
                </a:solidFill>
                <a:effectLst/>
                <a:latin typeface="Verdana" pitchFamily="34" charset="0"/>
                <a:ea typeface="+mn-ea"/>
                <a:cs typeface="+mn-cs"/>
              </a:rPr>
              <a:t>het uitvoeren van marktstudies en uitwerken van strategieën voor </a:t>
            </a:r>
            <a:r>
              <a:rPr lang="nl-BE" sz="1200" kern="1200" dirty="0" err="1" smtClean="0">
                <a:solidFill>
                  <a:schemeClr val="tx1"/>
                </a:solidFill>
                <a:effectLst/>
                <a:latin typeface="Verdana" pitchFamily="34" charset="0"/>
                <a:ea typeface="+mn-ea"/>
                <a:cs typeface="+mn-cs"/>
              </a:rPr>
              <a:t>vermarkting</a:t>
            </a:r>
            <a:r>
              <a:rPr lang="nl-BE" sz="1200" kern="1200" dirty="0" smtClean="0">
                <a:solidFill>
                  <a:schemeClr val="tx1"/>
                </a:solidFill>
                <a:effectLst/>
                <a:latin typeface="Verdana" pitchFamily="34" charset="0"/>
                <a:ea typeface="+mn-ea"/>
                <a:cs typeface="+mn-cs"/>
              </a:rPr>
              <a:t> van Vlaamse aquacultuurproducten;</a:t>
            </a:r>
          </a:p>
          <a:p>
            <a:pPr lvl="0"/>
            <a:r>
              <a:rPr lang="nl-BE" sz="1200" kern="1200" dirty="0" smtClean="0">
                <a:solidFill>
                  <a:schemeClr val="tx1"/>
                </a:solidFill>
                <a:effectLst/>
                <a:latin typeface="Verdana" pitchFamily="34" charset="0"/>
                <a:ea typeface="+mn-ea"/>
                <a:cs typeface="+mn-cs"/>
              </a:rPr>
              <a:t>het uitvoeren van promotieacties voor aquacultuurproducten.</a:t>
            </a:r>
          </a:p>
          <a:p>
            <a:r>
              <a:rPr lang="nl-BE" sz="1200" kern="1200" dirty="0" smtClean="0">
                <a:solidFill>
                  <a:schemeClr val="tx1"/>
                </a:solidFill>
                <a:effectLst/>
                <a:latin typeface="Verdana" pitchFamily="34" charset="0"/>
                <a:ea typeface="+mn-ea"/>
                <a:cs typeface="+mn-cs"/>
              </a:rPr>
              <a:t> </a:t>
            </a:r>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8556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sz="1200" kern="1200" dirty="0" smtClean="0">
              <a:solidFill>
                <a:schemeClr val="tx1"/>
              </a:solidFill>
              <a:effectLst/>
              <a:latin typeface="Verdana" pitchFamily="34" charset="0"/>
              <a:ea typeface="+mn-ea"/>
              <a:cs typeface="+mn-cs"/>
            </a:endParaRPr>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585567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16</a:t>
            </a:fld>
            <a:endParaRPr lang="en-US"/>
          </a:p>
        </p:txBody>
      </p:sp>
    </p:spTree>
    <p:extLst>
      <p:ext uri="{BB962C8B-B14F-4D97-AF65-F5344CB8AC3E}">
        <p14:creationId xmlns:p14="http://schemas.microsoft.com/office/powerpoint/2010/main" val="326300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Uitwisselen van kennis</a:t>
            </a:r>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17</a:t>
            </a:fld>
            <a:endParaRPr lang="en-US"/>
          </a:p>
        </p:txBody>
      </p:sp>
    </p:spTree>
    <p:extLst>
      <p:ext uri="{BB962C8B-B14F-4D97-AF65-F5344CB8AC3E}">
        <p14:creationId xmlns:p14="http://schemas.microsoft.com/office/powerpoint/2010/main" val="231502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20</a:t>
            </a:fld>
            <a:endParaRPr lang="en-US"/>
          </a:p>
        </p:txBody>
      </p:sp>
    </p:spTree>
    <p:extLst>
      <p:ext uri="{BB962C8B-B14F-4D97-AF65-F5344CB8AC3E}">
        <p14:creationId xmlns:p14="http://schemas.microsoft.com/office/powerpoint/2010/main" val="4149150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21</a:t>
            </a:fld>
            <a:endParaRPr lang="en-US" dirty="0"/>
          </a:p>
        </p:txBody>
      </p:sp>
    </p:spTree>
    <p:extLst>
      <p:ext uri="{BB962C8B-B14F-4D97-AF65-F5344CB8AC3E}">
        <p14:creationId xmlns:p14="http://schemas.microsoft.com/office/powerpoint/2010/main" val="168055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22</a:t>
            </a:fld>
            <a:endParaRPr lang="en-US" dirty="0"/>
          </a:p>
        </p:txBody>
      </p:sp>
    </p:spTree>
    <p:extLst>
      <p:ext uri="{BB962C8B-B14F-4D97-AF65-F5344CB8AC3E}">
        <p14:creationId xmlns:p14="http://schemas.microsoft.com/office/powerpoint/2010/main" val="1938374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23</a:t>
            </a:fld>
            <a:endParaRPr lang="en-US"/>
          </a:p>
        </p:txBody>
      </p:sp>
    </p:spTree>
    <p:extLst>
      <p:ext uri="{BB962C8B-B14F-4D97-AF65-F5344CB8AC3E}">
        <p14:creationId xmlns:p14="http://schemas.microsoft.com/office/powerpoint/2010/main" val="3279412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24</a:t>
            </a:fld>
            <a:endParaRPr lang="en-US"/>
          </a:p>
        </p:txBody>
      </p:sp>
    </p:spTree>
    <p:extLst>
      <p:ext uri="{BB962C8B-B14F-4D97-AF65-F5344CB8AC3E}">
        <p14:creationId xmlns:p14="http://schemas.microsoft.com/office/powerpoint/2010/main" val="108460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(Ontwikkeling van) aquacultuurmethoden  die de negatieve gevolgen voor het milieu aanzienlijk terugdringen (RAS-systemen met zoet of zout water) of de positieve gevolgen van de gangbare praktijk vergroten (</a:t>
            </a:r>
            <a:r>
              <a:rPr lang="nl-BE" sz="1200" kern="1200" dirty="0" err="1" smtClean="0">
                <a:solidFill>
                  <a:schemeClr val="tx1"/>
                </a:solidFill>
                <a:effectLst/>
                <a:latin typeface="Verdana" pitchFamily="34" charset="0"/>
                <a:ea typeface="+mn-ea"/>
                <a:cs typeface="+mn-cs"/>
              </a:rPr>
              <a:t>aquaponics</a:t>
            </a:r>
            <a:r>
              <a:rPr lang="nl-BE" sz="1200" kern="1200" dirty="0" smtClean="0">
                <a:solidFill>
                  <a:schemeClr val="tx1"/>
                </a:solidFill>
                <a:effectLst/>
                <a:latin typeface="Verdana" pitchFamily="34" charset="0"/>
                <a:ea typeface="+mn-ea"/>
                <a:cs typeface="+mn-cs"/>
              </a:rPr>
              <a:t> of andere vormen van geïntegreerde aquacultuur) en welzijn van dieren en mensen verhogen;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Ontwikkeling van kweekmethoden (voeding, huisvesting, manipulatietechnieken, verdovings-  en dodingsmethoden), </a:t>
            </a:r>
            <a:r>
              <a:rPr lang="nl-BE" sz="1200" kern="1200" dirty="0" err="1" smtClean="0">
                <a:solidFill>
                  <a:schemeClr val="tx1"/>
                </a:solidFill>
                <a:effectLst/>
                <a:latin typeface="Verdana" pitchFamily="34" charset="0"/>
                <a:ea typeface="+mn-ea"/>
                <a:cs typeface="+mn-cs"/>
              </a:rPr>
              <a:t>biomerkers</a:t>
            </a:r>
            <a:r>
              <a:rPr lang="nl-BE" sz="1200" kern="1200" dirty="0" smtClean="0">
                <a:solidFill>
                  <a:schemeClr val="tx1"/>
                </a:solidFill>
                <a:effectLst/>
                <a:latin typeface="Verdana" pitchFamily="34" charset="0"/>
                <a:ea typeface="+mn-ea"/>
                <a:cs typeface="+mn-cs"/>
              </a:rPr>
              <a:t> (natuurlijke en specifieke  immuniteit, stress, metabolische en fysiologische toestand) en monitoringsystemen van de dieren (klinische tekenen, gedrags- en andere relevante parameters zoals microbiologische criteria) en hun omgeving (water, </a:t>
            </a:r>
            <a:r>
              <a:rPr lang="nl-BE" sz="1200" kern="1200" dirty="0" err="1" smtClean="0">
                <a:solidFill>
                  <a:schemeClr val="tx1"/>
                </a:solidFill>
                <a:effectLst/>
                <a:latin typeface="Verdana" pitchFamily="34" charset="0"/>
                <a:ea typeface="+mn-ea"/>
                <a:cs typeface="+mn-cs"/>
              </a:rPr>
              <a:t>microbiota</a:t>
            </a:r>
            <a:r>
              <a:rPr lang="nl-BE" sz="1200" kern="1200" dirty="0" smtClean="0">
                <a:solidFill>
                  <a:schemeClr val="tx1"/>
                </a:solidFill>
                <a:effectLst/>
                <a:latin typeface="Verdana" pitchFamily="34" charset="0"/>
                <a:ea typeface="+mn-ea"/>
                <a:cs typeface="+mn-cs"/>
              </a:rPr>
              <a:t> en teeltsystemen) die het welzijn van dieren verhogen en de uitbraak van ziekte tegengaan;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Ontwikkeling van slimme aquacultuurclusters: bedrijventerrein(en) voor aquacultuur op een locatie met een unieke </a:t>
            </a:r>
            <a:r>
              <a:rPr lang="nl-BE" sz="1200" kern="1200" dirty="0" err="1" smtClean="0">
                <a:solidFill>
                  <a:schemeClr val="tx1"/>
                </a:solidFill>
                <a:effectLst/>
                <a:latin typeface="Verdana" pitchFamily="34" charset="0"/>
                <a:ea typeface="+mn-ea"/>
                <a:cs typeface="+mn-cs"/>
              </a:rPr>
              <a:t>aanbodspositie</a:t>
            </a:r>
            <a:r>
              <a:rPr lang="nl-BE" sz="1200" kern="1200" dirty="0" smtClean="0">
                <a:solidFill>
                  <a:schemeClr val="tx1"/>
                </a:solidFill>
                <a:effectLst/>
                <a:latin typeface="Verdana" pitchFamily="34" charset="0"/>
                <a:ea typeface="+mn-ea"/>
                <a:cs typeface="+mn-cs"/>
              </a:rPr>
              <a:t> (</a:t>
            </a:r>
            <a:r>
              <a:rPr lang="nl-BE" sz="1200" kern="1200" dirty="0" err="1" smtClean="0">
                <a:solidFill>
                  <a:schemeClr val="tx1"/>
                </a:solidFill>
                <a:effectLst/>
                <a:latin typeface="Verdana" pitchFamily="34" charset="0"/>
                <a:ea typeface="+mn-ea"/>
                <a:cs typeface="+mn-cs"/>
              </a:rPr>
              <a:t>mbt</a:t>
            </a:r>
            <a:r>
              <a:rPr lang="nl-BE" sz="1200" kern="1200" dirty="0" smtClean="0">
                <a:solidFill>
                  <a:schemeClr val="tx1"/>
                </a:solidFill>
                <a:effectLst/>
                <a:latin typeface="Verdana" pitchFamily="34" charset="0"/>
                <a:ea typeface="+mn-ea"/>
                <a:cs typeface="+mn-cs"/>
              </a:rPr>
              <a:t> beschikbaarheid water, energie (restwarmte, Beo veld energie opslag), systeem integratie, … ), virtuele innovatiecampus voor interdisciplinair onderzoek (genetica, fysiologie, biochemie, ziekteleer met aandacht voor preventieve en curatieve remediëring, dierenwelzijn, pathologie, technologie, bio-omgevingsbeheersing, bewaringsfysiologie, ketenorganisatie, opvolging en modellering van het productieproces, kwaliteitsbewaking, traceerbaarheid en veiligheid van de voedselketen) en nutsvoorzieningen = Vlaamse </a:t>
            </a:r>
            <a:r>
              <a:rPr lang="nl-BE" sz="1200" kern="1200" dirty="0" err="1" smtClean="0">
                <a:solidFill>
                  <a:schemeClr val="tx1"/>
                </a:solidFill>
                <a:effectLst/>
                <a:latin typeface="Verdana" pitchFamily="34" charset="0"/>
                <a:ea typeface="+mn-ea"/>
                <a:cs typeface="+mn-cs"/>
              </a:rPr>
              <a:t>BlueBioTech</a:t>
            </a:r>
            <a:r>
              <a:rPr lang="nl-BE" sz="1200" kern="1200" dirty="0" smtClean="0">
                <a:solidFill>
                  <a:schemeClr val="tx1"/>
                </a:solidFill>
                <a:effectLst/>
                <a:latin typeface="Verdana" pitchFamily="34" charset="0"/>
                <a:ea typeface="+mn-ea"/>
                <a:cs typeface="+mn-cs"/>
              </a:rPr>
              <a:t> Incubator voor startende bedrijven;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Opbouwen van een netwerk van  praktijkcentra voor aquacultuur dat aquacultuurproducenten advies kan geven op alle gebied en dat zorgt voor de vertaling van het wetenschappelijk onderzoek naar de praktijk.  Dit zou een virtueel aquacultuur centrum/dienstencentrum kunnen zijn dat geïnteresseerden kan doorverwijzen naar het meest aangewezen praktijkcentrum;</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Vereenvoudiging wetgeving, afstemmen wetgeving op aquacultuursector;</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Identificatie van  locaties en mogelijkheden voor duurzame (en geïntegreerde) </a:t>
            </a:r>
            <a:r>
              <a:rPr lang="nl-BE" sz="1200" kern="1200" dirty="0" err="1" smtClean="0">
                <a:solidFill>
                  <a:schemeClr val="tx1"/>
                </a:solidFill>
                <a:effectLst/>
                <a:latin typeface="Verdana" pitchFamily="34" charset="0"/>
                <a:ea typeface="+mn-ea"/>
                <a:cs typeface="+mn-cs"/>
              </a:rPr>
              <a:t>maricultuursystemen</a:t>
            </a:r>
            <a:r>
              <a:rPr lang="nl-BE" sz="1200" kern="1200" dirty="0" smtClean="0">
                <a:solidFill>
                  <a:schemeClr val="tx1"/>
                </a:solidFill>
                <a:effectLst/>
                <a:latin typeface="Verdana" pitchFamily="34" charset="0"/>
                <a:ea typeface="+mn-ea"/>
                <a:cs typeface="+mn-cs"/>
              </a:rPr>
              <a:t>, eventueel  in windturbineparken en andere offshore constructies;</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Oprichting van een pootgoedproductiecentrum;</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Uitwerken strategieën voor </a:t>
            </a:r>
            <a:r>
              <a:rPr lang="nl-BE" sz="1200" kern="1200" dirty="0" err="1" smtClean="0">
                <a:solidFill>
                  <a:schemeClr val="tx1"/>
                </a:solidFill>
                <a:effectLst/>
                <a:latin typeface="Verdana" pitchFamily="34" charset="0"/>
                <a:ea typeface="+mn-ea"/>
                <a:cs typeface="+mn-cs"/>
              </a:rPr>
              <a:t>vermarkting</a:t>
            </a:r>
            <a:r>
              <a:rPr lang="nl-BE" sz="1200" kern="1200" dirty="0" smtClean="0">
                <a:solidFill>
                  <a:schemeClr val="tx1"/>
                </a:solidFill>
                <a:effectLst/>
                <a:latin typeface="Verdana" pitchFamily="34" charset="0"/>
                <a:ea typeface="+mn-ea"/>
                <a:cs typeface="+mn-cs"/>
              </a:rPr>
              <a:t> van Vlaamse aquacultuurproducten;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Identificatie rol van Vlaamse overheid ter ondersteuning van de aquacultuursector (bijv. borgstelling overheid bij de bank voor individuele ondernemer, ontwikkeling kredietsystemen, …);</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Organiseren van kwekers in beroepsorganisatie (coöperatie etc.);</a:t>
            </a:r>
          </a:p>
          <a:p>
            <a:pPr marL="228600" indent="-228600">
              <a:buFont typeface="+mj-lt"/>
              <a:buAutoNum type="arabicPeriod"/>
            </a:pPr>
            <a:r>
              <a:rPr lang="nl-BE" sz="1200" kern="1200" dirty="0" smtClean="0">
                <a:solidFill>
                  <a:schemeClr val="tx1"/>
                </a:solidFill>
                <a:effectLst/>
                <a:latin typeface="Verdana" pitchFamily="34" charset="0"/>
                <a:ea typeface="+mn-ea"/>
                <a:cs typeface="+mn-cs"/>
              </a:rPr>
              <a:t> </a:t>
            </a:r>
          </a:p>
          <a:p>
            <a:pPr marL="228600" indent="-228600">
              <a:buFont typeface="+mj-lt"/>
              <a:buAutoNum type="arabicPeriod"/>
            </a:pPr>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5</a:t>
            </a:fld>
            <a:endParaRPr lang="en-US"/>
          </a:p>
        </p:txBody>
      </p:sp>
    </p:spTree>
    <p:extLst>
      <p:ext uri="{BB962C8B-B14F-4D97-AF65-F5344CB8AC3E}">
        <p14:creationId xmlns:p14="http://schemas.microsoft.com/office/powerpoint/2010/main" val="2429025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(Ontwikkeling van) aquacultuurmethoden  die de negatieve gevolgen voor het milieu aanzienlijk terugdringen (RAS-systemen met zoet of zout water) of de positieve gevolgen van de gangbare praktijk vergroten (</a:t>
            </a:r>
            <a:r>
              <a:rPr lang="nl-BE" sz="1200" kern="1200" dirty="0" err="1" smtClean="0">
                <a:solidFill>
                  <a:schemeClr val="tx1"/>
                </a:solidFill>
                <a:effectLst/>
                <a:latin typeface="Verdana" pitchFamily="34" charset="0"/>
                <a:ea typeface="+mn-ea"/>
                <a:cs typeface="+mn-cs"/>
              </a:rPr>
              <a:t>aquaponics</a:t>
            </a:r>
            <a:r>
              <a:rPr lang="nl-BE" sz="1200" kern="1200" dirty="0" smtClean="0">
                <a:solidFill>
                  <a:schemeClr val="tx1"/>
                </a:solidFill>
                <a:effectLst/>
                <a:latin typeface="Verdana" pitchFamily="34" charset="0"/>
                <a:ea typeface="+mn-ea"/>
                <a:cs typeface="+mn-cs"/>
              </a:rPr>
              <a:t> of andere vormen van geïntegreerde aquacultuur) en welzijn van dieren en mensen verhogen;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Ontwikkeling van kweekmethoden (voeding, huisvesting, manipulatietechnieken, verdovings-  en dodingsmethoden), </a:t>
            </a:r>
            <a:r>
              <a:rPr lang="nl-BE" sz="1200" kern="1200" dirty="0" err="1" smtClean="0">
                <a:solidFill>
                  <a:schemeClr val="tx1"/>
                </a:solidFill>
                <a:effectLst/>
                <a:latin typeface="Verdana" pitchFamily="34" charset="0"/>
                <a:ea typeface="+mn-ea"/>
                <a:cs typeface="+mn-cs"/>
              </a:rPr>
              <a:t>biomerkers</a:t>
            </a:r>
            <a:r>
              <a:rPr lang="nl-BE" sz="1200" kern="1200" dirty="0" smtClean="0">
                <a:solidFill>
                  <a:schemeClr val="tx1"/>
                </a:solidFill>
                <a:effectLst/>
                <a:latin typeface="Verdana" pitchFamily="34" charset="0"/>
                <a:ea typeface="+mn-ea"/>
                <a:cs typeface="+mn-cs"/>
              </a:rPr>
              <a:t> (natuurlijke en specifieke  immuniteit, stress, metabolische en fysiologische toestand) en monitoringsystemen van de dieren (klinische tekenen, gedrags- en andere relevante parameters zoals microbiologische criteria) en hun omgeving (water, </a:t>
            </a:r>
            <a:r>
              <a:rPr lang="nl-BE" sz="1200" kern="1200" dirty="0" err="1" smtClean="0">
                <a:solidFill>
                  <a:schemeClr val="tx1"/>
                </a:solidFill>
                <a:effectLst/>
                <a:latin typeface="Verdana" pitchFamily="34" charset="0"/>
                <a:ea typeface="+mn-ea"/>
                <a:cs typeface="+mn-cs"/>
              </a:rPr>
              <a:t>microbiota</a:t>
            </a:r>
            <a:r>
              <a:rPr lang="nl-BE" sz="1200" kern="1200" dirty="0" smtClean="0">
                <a:solidFill>
                  <a:schemeClr val="tx1"/>
                </a:solidFill>
                <a:effectLst/>
                <a:latin typeface="Verdana" pitchFamily="34" charset="0"/>
                <a:ea typeface="+mn-ea"/>
                <a:cs typeface="+mn-cs"/>
              </a:rPr>
              <a:t> en teeltsystemen) die het welzijn van dieren verhogen en de uitbraak van ziekte tegengaan;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Ontwikkeling van slimme aquacultuurclusters: bedrijventerrein(en) voor aquacultuur op een locatie met een unieke </a:t>
            </a:r>
            <a:r>
              <a:rPr lang="nl-BE" sz="1200" kern="1200" dirty="0" err="1" smtClean="0">
                <a:solidFill>
                  <a:schemeClr val="tx1"/>
                </a:solidFill>
                <a:effectLst/>
                <a:latin typeface="Verdana" pitchFamily="34" charset="0"/>
                <a:ea typeface="+mn-ea"/>
                <a:cs typeface="+mn-cs"/>
              </a:rPr>
              <a:t>aanbodspositie</a:t>
            </a:r>
            <a:r>
              <a:rPr lang="nl-BE" sz="1200" kern="1200" dirty="0" smtClean="0">
                <a:solidFill>
                  <a:schemeClr val="tx1"/>
                </a:solidFill>
                <a:effectLst/>
                <a:latin typeface="Verdana" pitchFamily="34" charset="0"/>
                <a:ea typeface="+mn-ea"/>
                <a:cs typeface="+mn-cs"/>
              </a:rPr>
              <a:t> (</a:t>
            </a:r>
            <a:r>
              <a:rPr lang="nl-BE" sz="1200" kern="1200" dirty="0" err="1" smtClean="0">
                <a:solidFill>
                  <a:schemeClr val="tx1"/>
                </a:solidFill>
                <a:effectLst/>
                <a:latin typeface="Verdana" pitchFamily="34" charset="0"/>
                <a:ea typeface="+mn-ea"/>
                <a:cs typeface="+mn-cs"/>
              </a:rPr>
              <a:t>mbt</a:t>
            </a:r>
            <a:r>
              <a:rPr lang="nl-BE" sz="1200" kern="1200" dirty="0" smtClean="0">
                <a:solidFill>
                  <a:schemeClr val="tx1"/>
                </a:solidFill>
                <a:effectLst/>
                <a:latin typeface="Verdana" pitchFamily="34" charset="0"/>
                <a:ea typeface="+mn-ea"/>
                <a:cs typeface="+mn-cs"/>
              </a:rPr>
              <a:t> beschikbaarheid water, energie (restwarmte, Beo veld energie opslag), systeem integratie, … ), virtuele innovatiecampus voor interdisciplinair onderzoek (genetica, fysiologie, biochemie, ziekteleer met aandacht voor preventieve en curatieve remediëring, dierenwelzijn, pathologie, technologie, bio-omgevingsbeheersing, bewaringsfysiologie, ketenorganisatie, opvolging en modellering van het productieproces, kwaliteitsbewaking, traceerbaarheid en veiligheid van de voedselketen) en nutsvoorzieningen = Vlaamse </a:t>
            </a:r>
            <a:r>
              <a:rPr lang="nl-BE" sz="1200" kern="1200" dirty="0" err="1" smtClean="0">
                <a:solidFill>
                  <a:schemeClr val="tx1"/>
                </a:solidFill>
                <a:effectLst/>
                <a:latin typeface="Verdana" pitchFamily="34" charset="0"/>
                <a:ea typeface="+mn-ea"/>
                <a:cs typeface="+mn-cs"/>
              </a:rPr>
              <a:t>BlueBioTech</a:t>
            </a:r>
            <a:r>
              <a:rPr lang="nl-BE" sz="1200" kern="1200" dirty="0" smtClean="0">
                <a:solidFill>
                  <a:schemeClr val="tx1"/>
                </a:solidFill>
                <a:effectLst/>
                <a:latin typeface="Verdana" pitchFamily="34" charset="0"/>
                <a:ea typeface="+mn-ea"/>
                <a:cs typeface="+mn-cs"/>
              </a:rPr>
              <a:t> Incubator voor startende bedrijven;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Opbouwen van een netwerk van  praktijkcentra voor aquacultuur dat aquacultuurproducenten advies kan geven op alle gebied en dat zorgt voor de vertaling van het wetenschappelijk onderzoek naar de praktijk.  Dit zou een virtueel aquacultuur centrum/dienstencentrum kunnen zijn dat geïnteresseerden kan doorverwijzen naar het meest aangewezen praktijkcentrum;</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Vereenvoudiging wetgeving, afstemmen wetgeving op aquacultuursector;</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Identificatie van  locaties en mogelijkheden voor duurzame (en geïntegreerde) </a:t>
            </a:r>
            <a:r>
              <a:rPr lang="nl-BE" sz="1200" kern="1200" dirty="0" err="1" smtClean="0">
                <a:solidFill>
                  <a:schemeClr val="tx1"/>
                </a:solidFill>
                <a:effectLst/>
                <a:latin typeface="Verdana" pitchFamily="34" charset="0"/>
                <a:ea typeface="+mn-ea"/>
                <a:cs typeface="+mn-cs"/>
              </a:rPr>
              <a:t>maricultuursystemen</a:t>
            </a:r>
            <a:r>
              <a:rPr lang="nl-BE" sz="1200" kern="1200" dirty="0" smtClean="0">
                <a:solidFill>
                  <a:schemeClr val="tx1"/>
                </a:solidFill>
                <a:effectLst/>
                <a:latin typeface="Verdana" pitchFamily="34" charset="0"/>
                <a:ea typeface="+mn-ea"/>
                <a:cs typeface="+mn-cs"/>
              </a:rPr>
              <a:t>, eventueel  in windturbineparken en andere offshore constructies;</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Oprichting van een pootgoedproductiecentrum;</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Uitwerken strategieën voor </a:t>
            </a:r>
            <a:r>
              <a:rPr lang="nl-BE" sz="1200" kern="1200" dirty="0" err="1" smtClean="0">
                <a:solidFill>
                  <a:schemeClr val="tx1"/>
                </a:solidFill>
                <a:effectLst/>
                <a:latin typeface="Verdana" pitchFamily="34" charset="0"/>
                <a:ea typeface="+mn-ea"/>
                <a:cs typeface="+mn-cs"/>
              </a:rPr>
              <a:t>vermarkting</a:t>
            </a:r>
            <a:r>
              <a:rPr lang="nl-BE" sz="1200" kern="1200" dirty="0" smtClean="0">
                <a:solidFill>
                  <a:schemeClr val="tx1"/>
                </a:solidFill>
                <a:effectLst/>
                <a:latin typeface="Verdana" pitchFamily="34" charset="0"/>
                <a:ea typeface="+mn-ea"/>
                <a:cs typeface="+mn-cs"/>
              </a:rPr>
              <a:t> van Vlaamse aquacultuurproducten;</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Identificatie rol van Vlaamse overheid ter ondersteuning van de aquacultuursector (bijv. borgstelling overheid bij de bank voor individuele ondernemer, ontwikkeling kredietsystemen, …);</a:t>
            </a:r>
          </a:p>
          <a:p>
            <a:pPr marL="228600" lvl="0" indent="-228600">
              <a:buFont typeface="+mj-lt"/>
              <a:buAutoNum type="arabicPeriod"/>
            </a:pPr>
            <a:r>
              <a:rPr lang="nl-BE" sz="1200" kern="1200" dirty="0" smtClean="0">
                <a:solidFill>
                  <a:schemeClr val="tx1"/>
                </a:solidFill>
                <a:effectLst/>
                <a:latin typeface="Verdana" pitchFamily="34" charset="0"/>
                <a:ea typeface="+mn-ea"/>
                <a:cs typeface="+mn-cs"/>
              </a:rPr>
              <a:t>Organiseren van kwekers in beroepsorganisatie (coöperatie etc.);</a:t>
            </a:r>
          </a:p>
          <a:p>
            <a:pPr marL="228600" indent="-228600">
              <a:buFont typeface="+mj-lt"/>
              <a:buAutoNum type="arabicPeriod"/>
            </a:pPr>
            <a:r>
              <a:rPr lang="nl-BE" sz="1200" kern="1200" dirty="0" smtClean="0">
                <a:solidFill>
                  <a:schemeClr val="tx1"/>
                </a:solidFill>
                <a:effectLst/>
                <a:latin typeface="Verdana" pitchFamily="34" charset="0"/>
                <a:ea typeface="+mn-ea"/>
                <a:cs typeface="+mn-cs"/>
              </a:rPr>
              <a:t> </a:t>
            </a:r>
          </a:p>
          <a:p>
            <a:pPr marL="228600" indent="-228600">
              <a:buFont typeface="+mj-lt"/>
              <a:buAutoNum type="arabicPeriod"/>
            </a:pPr>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6</a:t>
            </a:fld>
            <a:endParaRPr lang="en-US"/>
          </a:p>
        </p:txBody>
      </p:sp>
    </p:spTree>
    <p:extLst>
      <p:ext uri="{BB962C8B-B14F-4D97-AF65-F5344CB8AC3E}">
        <p14:creationId xmlns:p14="http://schemas.microsoft.com/office/powerpoint/2010/main" val="2429025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Nuttig onderzoek:</a:t>
            </a:r>
          </a:p>
          <a:p>
            <a:pPr lvl="1"/>
            <a:r>
              <a:rPr lang="nl-BE" sz="1200" kern="1200" dirty="0" smtClean="0">
                <a:solidFill>
                  <a:schemeClr val="tx1"/>
                </a:solidFill>
                <a:effectLst/>
                <a:latin typeface="Verdana" pitchFamily="34" charset="0"/>
                <a:ea typeface="+mn-ea"/>
                <a:cs typeface="+mn-cs"/>
              </a:rPr>
              <a:t>Verwerking van vis-afvalproducten: vismeel voor aquacultuur (mits goede controle)</a:t>
            </a:r>
          </a:p>
          <a:p>
            <a:pPr lvl="1"/>
            <a:r>
              <a:rPr lang="nl-BE" sz="1200" kern="1200" dirty="0" smtClean="0">
                <a:solidFill>
                  <a:schemeClr val="tx1"/>
                </a:solidFill>
                <a:effectLst/>
                <a:latin typeface="Verdana" pitchFamily="34" charset="0"/>
                <a:ea typeface="+mn-ea"/>
                <a:cs typeface="+mn-cs"/>
              </a:rPr>
              <a:t>Hergebruik afvalwater (zou ook grotere verversing in RAS toelaten) via clustervorming of integratie met verschillende activiteiten zoals glastuinbouw, kweek van </a:t>
            </a:r>
            <a:r>
              <a:rPr lang="nl-BE" sz="1200" kern="1200" dirty="0" err="1" smtClean="0">
                <a:solidFill>
                  <a:schemeClr val="tx1"/>
                </a:solidFill>
                <a:effectLst/>
                <a:latin typeface="Verdana" pitchFamily="34" charset="0"/>
                <a:ea typeface="+mn-ea"/>
                <a:cs typeface="+mn-cs"/>
              </a:rPr>
              <a:t>NaCl</a:t>
            </a:r>
            <a:r>
              <a:rPr lang="nl-BE" sz="1200" kern="1200" dirty="0" smtClean="0">
                <a:solidFill>
                  <a:schemeClr val="tx1"/>
                </a:solidFill>
                <a:effectLst/>
                <a:latin typeface="Verdana" pitchFamily="34" charset="0"/>
                <a:ea typeface="+mn-ea"/>
                <a:cs typeface="+mn-cs"/>
              </a:rPr>
              <a:t>-minnende planten (zilte groenten)</a:t>
            </a:r>
          </a:p>
          <a:p>
            <a:pPr lvl="1"/>
            <a:r>
              <a:rPr lang="nl-BE" sz="1200" kern="1200" dirty="0" smtClean="0">
                <a:solidFill>
                  <a:schemeClr val="tx1"/>
                </a:solidFill>
                <a:effectLst/>
                <a:latin typeface="Verdana" pitchFamily="34" charset="0"/>
                <a:ea typeface="+mn-ea"/>
                <a:cs typeface="+mn-cs"/>
              </a:rPr>
              <a:t>Optimalisatie visvoer: vervanging vismeel/olie, minder </a:t>
            </a:r>
            <a:r>
              <a:rPr lang="nl-BE" sz="1200" kern="1200" dirty="0" err="1" smtClean="0">
                <a:solidFill>
                  <a:schemeClr val="tx1"/>
                </a:solidFill>
                <a:effectLst/>
                <a:latin typeface="Verdana" pitchFamily="34" charset="0"/>
                <a:ea typeface="+mn-ea"/>
                <a:cs typeface="+mn-cs"/>
              </a:rPr>
              <a:t>NaCl</a:t>
            </a:r>
            <a:r>
              <a:rPr lang="nl-BE" sz="1200" kern="1200" dirty="0" smtClean="0">
                <a:solidFill>
                  <a:schemeClr val="tx1"/>
                </a:solidFill>
                <a:effectLst/>
                <a:latin typeface="Verdana" pitchFamily="34" charset="0"/>
                <a:ea typeface="+mn-ea"/>
                <a:cs typeface="+mn-cs"/>
              </a:rPr>
              <a:t> (zeker bij integratie met tuinbouw); algen als omega-3 bron</a:t>
            </a:r>
          </a:p>
          <a:p>
            <a:pPr lvl="1"/>
            <a:r>
              <a:rPr lang="nl-BE" sz="1200" kern="1200" dirty="0" smtClean="0">
                <a:solidFill>
                  <a:schemeClr val="tx1"/>
                </a:solidFill>
                <a:effectLst/>
                <a:latin typeface="Verdana" pitchFamily="34" charset="0"/>
                <a:ea typeface="+mn-ea"/>
                <a:cs typeface="+mn-cs"/>
              </a:rPr>
              <a:t>Organisatie van de sector en afzet</a:t>
            </a:r>
          </a:p>
          <a:p>
            <a:pPr lvl="1"/>
            <a:r>
              <a:rPr lang="nl-BE" sz="1200" kern="1200" dirty="0" smtClean="0">
                <a:solidFill>
                  <a:schemeClr val="tx1"/>
                </a:solidFill>
                <a:effectLst/>
                <a:latin typeface="Verdana" pitchFamily="34" charset="0"/>
                <a:ea typeface="+mn-ea"/>
                <a:cs typeface="+mn-cs"/>
              </a:rPr>
              <a:t>Smaakverbetering/betere kwaliteit van eindproduct vis door afzwemmen (hoelang </a:t>
            </a:r>
            <a:r>
              <a:rPr lang="nl-BE" sz="1200" kern="1200" dirty="0" err="1" smtClean="0">
                <a:solidFill>
                  <a:schemeClr val="tx1"/>
                </a:solidFill>
                <a:effectLst/>
                <a:latin typeface="Verdana" pitchFamily="34" charset="0"/>
                <a:ea typeface="+mn-ea"/>
                <a:cs typeface="+mn-cs"/>
              </a:rPr>
              <a:t>ifv</a:t>
            </a:r>
            <a:r>
              <a:rPr lang="nl-BE" sz="1200" kern="1200" dirty="0" smtClean="0">
                <a:solidFill>
                  <a:schemeClr val="tx1"/>
                </a:solidFill>
                <a:effectLst/>
                <a:latin typeface="Verdana" pitchFamily="34" charset="0"/>
                <a:ea typeface="+mn-ea"/>
                <a:cs typeface="+mn-cs"/>
              </a:rPr>
              <a:t> gewicht, soort, zoutconcentratie...)</a:t>
            </a:r>
          </a:p>
          <a:p>
            <a:pPr lvl="1"/>
            <a:r>
              <a:rPr lang="nl-BE" sz="1200" kern="1200" dirty="0" smtClean="0">
                <a:solidFill>
                  <a:schemeClr val="tx1"/>
                </a:solidFill>
                <a:effectLst/>
                <a:latin typeface="Verdana" pitchFamily="34" charset="0"/>
                <a:ea typeface="+mn-ea"/>
                <a:cs typeface="+mn-cs"/>
              </a:rPr>
              <a:t>Marketing: hoe een product juist op de markt zetten</a:t>
            </a:r>
          </a:p>
          <a:p>
            <a:pPr lvl="1"/>
            <a:r>
              <a:rPr lang="nl-BE" sz="1200" kern="1200" dirty="0" smtClean="0">
                <a:solidFill>
                  <a:schemeClr val="tx1"/>
                </a:solidFill>
                <a:effectLst/>
                <a:latin typeface="Verdana" pitchFamily="34" charset="0"/>
                <a:ea typeface="+mn-ea"/>
                <a:cs typeface="+mn-cs"/>
              </a:rPr>
              <a:t>Welzijn van de vis</a:t>
            </a:r>
          </a:p>
          <a:p>
            <a:pPr lvl="1"/>
            <a:r>
              <a:rPr lang="nl-BE" sz="1200" kern="1200" dirty="0" smtClean="0">
                <a:solidFill>
                  <a:schemeClr val="tx1"/>
                </a:solidFill>
                <a:effectLst/>
                <a:latin typeface="Verdana" pitchFamily="34" charset="0"/>
                <a:ea typeface="+mn-ea"/>
                <a:cs typeface="+mn-cs"/>
              </a:rPr>
              <a:t>Oprichting Vlaams Aquacultuur onderzoekscentrum: bundelen van krachten &amp; fondsen ? of enkel </a:t>
            </a:r>
            <a:r>
              <a:rPr lang="nl-BE" sz="1200" kern="1200" dirty="0" err="1" smtClean="0">
                <a:solidFill>
                  <a:schemeClr val="tx1"/>
                </a:solidFill>
                <a:effectLst/>
                <a:latin typeface="Verdana" pitchFamily="34" charset="0"/>
                <a:ea typeface="+mn-ea"/>
                <a:cs typeface="+mn-cs"/>
              </a:rPr>
              <a:t>coordinerende</a:t>
            </a:r>
            <a:r>
              <a:rPr lang="nl-BE" sz="1200" kern="1200" dirty="0" smtClean="0">
                <a:solidFill>
                  <a:schemeClr val="tx1"/>
                </a:solidFill>
                <a:effectLst/>
                <a:latin typeface="Verdana" pitchFamily="34" charset="0"/>
                <a:ea typeface="+mn-ea"/>
                <a:cs typeface="+mn-cs"/>
              </a:rPr>
              <a:t> functie ?</a:t>
            </a:r>
          </a:p>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8</a:t>
            </a:fld>
            <a:endParaRPr lang="en-US"/>
          </a:p>
        </p:txBody>
      </p:sp>
    </p:spTree>
    <p:extLst>
      <p:ext uri="{BB962C8B-B14F-4D97-AF65-F5344CB8AC3E}">
        <p14:creationId xmlns:p14="http://schemas.microsoft.com/office/powerpoint/2010/main" val="3429654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Verdana" pitchFamily="34" charset="0"/>
                <a:ea typeface="+mn-ea"/>
                <a:cs typeface="+mn-cs"/>
              </a:rPr>
              <a:t>De SSAQ (Strategische Stuurgroep voor Aquacultuur) heeft voorgesteld om een aanspreekpunt op te richten binnen het departement Landbouw en Visserij, afdeling Landbouw- en Visserijbeleid. Dit aanspreekpunt wordt vanuit het onderzoek en de praktijk ondersteund door een consulent aquacultuur waarnaar kan doorverwezen worden. Er dient nu voorzien te worden in de aanstelling van dergelijke consulent voor een beperkt aantal dagen prestatie op jaarbasis (ca. 80 mensdagen) en dit voor de jaren 2014  en 2015.</a:t>
            </a:r>
          </a:p>
          <a:p>
            <a:endParaRPr lang="nl-BE" sz="1200" kern="1200" dirty="0" smtClean="0">
              <a:solidFill>
                <a:schemeClr val="tx1"/>
              </a:solidFill>
              <a:effectLst/>
              <a:latin typeface="Verdana" pitchFamily="34" charset="0"/>
              <a:ea typeface="+mn-ea"/>
              <a:cs typeface="+mn-cs"/>
            </a:endParaRPr>
          </a:p>
          <a:p>
            <a:endParaRPr lang="nl-BE" sz="1200" kern="1200" dirty="0" smtClean="0">
              <a:solidFill>
                <a:schemeClr val="tx1"/>
              </a:solidFill>
              <a:effectLst/>
              <a:latin typeface="Verdana" pitchFamily="34" charset="0"/>
              <a:ea typeface="+mn-ea"/>
              <a:cs typeface="+mn-cs"/>
            </a:endParaRPr>
          </a:p>
          <a:p>
            <a:pPr rtl="0" eaLnBrk="1" fontAlgn="t" latinLnBrk="0" hangingPunct="1"/>
            <a:r>
              <a:rPr lang="nl-BE" sz="1200" b="1" i="0" u="none" strike="noStrike" kern="1200" dirty="0" smtClean="0">
                <a:solidFill>
                  <a:schemeClr val="tx1"/>
                </a:solidFill>
                <a:effectLst/>
                <a:latin typeface="Verdana" pitchFamily="34" charset="0"/>
                <a:ea typeface="+mn-ea"/>
                <a:cs typeface="+mn-cs"/>
              </a:rPr>
              <a:t>Taken aanspreekpunt</a:t>
            </a:r>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r>
              <a:rPr lang="nl-BE" sz="1200" b="1" i="0" u="none" strike="noStrike" kern="1200" dirty="0" smtClean="0">
                <a:solidFill>
                  <a:schemeClr val="tx1"/>
                </a:solidFill>
                <a:effectLst/>
                <a:latin typeface="Verdana" pitchFamily="34" charset="0"/>
                <a:ea typeface="+mn-ea"/>
                <a:cs typeface="+mn-cs"/>
              </a:rPr>
              <a:t>Eerste aanspreekpunt dat algemene vragen </a:t>
            </a:r>
            <a:r>
              <a:rPr lang="nl-BE" sz="1200" b="1" i="0" u="none" strike="noStrike" kern="1200" dirty="0" err="1" smtClean="0">
                <a:solidFill>
                  <a:schemeClr val="tx1"/>
                </a:solidFill>
                <a:effectLst/>
                <a:latin typeface="Verdana" pitchFamily="34" charset="0"/>
                <a:ea typeface="+mn-ea"/>
                <a:cs typeface="+mn-cs"/>
              </a:rPr>
              <a:t>mbt</a:t>
            </a:r>
            <a:r>
              <a:rPr lang="nl-BE" sz="1200" b="1" i="0" u="none" strike="noStrike" kern="1200" dirty="0" smtClean="0">
                <a:solidFill>
                  <a:schemeClr val="tx1"/>
                </a:solidFill>
                <a:effectLst/>
                <a:latin typeface="Verdana" pitchFamily="34" charset="0"/>
                <a:ea typeface="+mn-ea"/>
                <a:cs typeface="+mn-cs"/>
              </a:rPr>
              <a:t> aquacultuursubsidies, -wetgeving, … beantwoordt en doorverwijst naar consulent indien nodig</a:t>
            </a:r>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r>
              <a:rPr lang="nl-BE" sz="1200" b="1" i="0" u="none" strike="noStrike" kern="1200" dirty="0" smtClean="0">
                <a:solidFill>
                  <a:schemeClr val="tx1"/>
                </a:solidFill>
                <a:effectLst/>
                <a:latin typeface="Verdana" pitchFamily="34" charset="0"/>
                <a:ea typeface="+mn-ea"/>
                <a:cs typeface="+mn-cs"/>
              </a:rPr>
              <a:t>informatie verzamelen en uitwisselen (productie, markt, subsidiemogelijkheden, investeringen, wetgeving, …) binnen en buiten de sector</a:t>
            </a:r>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r>
              <a:rPr lang="nl-BE" sz="1200" b="1" i="0" u="none" strike="noStrike" kern="1200" dirty="0" smtClean="0">
                <a:solidFill>
                  <a:schemeClr val="tx1"/>
                </a:solidFill>
                <a:effectLst/>
                <a:latin typeface="Verdana" pitchFamily="34" charset="0"/>
                <a:ea typeface="+mn-ea"/>
                <a:cs typeface="+mn-cs"/>
              </a:rPr>
              <a:t>Input leveren voor  aquacultuurvlaanderen.be zoals FAQ</a:t>
            </a:r>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r>
              <a:rPr lang="nl-BE" sz="1200" b="1" i="0" u="none" strike="noStrike" kern="1200" dirty="0" smtClean="0">
                <a:solidFill>
                  <a:schemeClr val="tx1"/>
                </a:solidFill>
                <a:effectLst/>
                <a:latin typeface="Verdana" pitchFamily="34" charset="0"/>
                <a:ea typeface="+mn-ea"/>
                <a:cs typeface="+mn-cs"/>
              </a:rPr>
              <a:t>Organisatie en secretariaat voor de werking van de SSAQ en haar werkgroepen</a:t>
            </a:r>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r>
              <a:rPr lang="nl-BE" sz="1200" b="1" i="0" u="none" strike="noStrike" kern="1200" dirty="0" smtClean="0">
                <a:solidFill>
                  <a:schemeClr val="tx1"/>
                </a:solidFill>
                <a:effectLst/>
                <a:latin typeface="Verdana" pitchFamily="34" charset="0"/>
                <a:ea typeface="+mn-ea"/>
                <a:cs typeface="+mn-cs"/>
              </a:rPr>
              <a:t>Taken consulent</a:t>
            </a:r>
            <a:endParaRPr lang="nl-BE" sz="1200" b="0" i="0" u="none" strike="noStrike" kern="1200" dirty="0" smtClean="0">
              <a:solidFill>
                <a:schemeClr val="tx1"/>
              </a:solidFill>
              <a:effectLst/>
              <a:latin typeface="Verdana" pitchFamily="34" charset="0"/>
              <a:ea typeface="+mn-ea"/>
              <a:cs typeface="+mn-cs"/>
            </a:endParaRPr>
          </a:p>
          <a:p>
            <a:pPr rtl="0" eaLnBrk="1" fontAlgn="t" latinLnBrk="0" hangingPunct="1"/>
            <a:r>
              <a:rPr lang="nl-BE" sz="1200" b="0" i="0" u="none" strike="noStrike" kern="1200" dirty="0" smtClean="0">
                <a:solidFill>
                  <a:schemeClr val="tx1"/>
                </a:solidFill>
                <a:effectLst/>
                <a:latin typeface="Verdana" pitchFamily="34" charset="0"/>
                <a:ea typeface="+mn-ea"/>
                <a:cs typeface="+mn-cs"/>
              </a:rPr>
              <a:t>Specifieke aquacultuur-kennisvragen </a:t>
            </a:r>
            <a:r>
              <a:rPr lang="nl-BE" sz="1200" b="0" i="0" u="none" strike="noStrike" kern="1200" dirty="0" err="1" smtClean="0">
                <a:solidFill>
                  <a:schemeClr val="tx1"/>
                </a:solidFill>
                <a:effectLst/>
                <a:latin typeface="Verdana" pitchFamily="34" charset="0"/>
                <a:ea typeface="+mn-ea"/>
                <a:cs typeface="+mn-cs"/>
              </a:rPr>
              <a:t>mbt</a:t>
            </a:r>
            <a:r>
              <a:rPr lang="nl-BE" sz="1200" b="0" i="0" u="none" strike="noStrike" kern="1200" dirty="0" smtClean="0">
                <a:solidFill>
                  <a:schemeClr val="tx1"/>
                </a:solidFill>
                <a:effectLst/>
                <a:latin typeface="Verdana" pitchFamily="34" charset="0"/>
                <a:ea typeface="+mn-ea"/>
                <a:cs typeface="+mn-cs"/>
              </a:rPr>
              <a:t> biologie, techniek, … beantwoorden, mede door facultatieve inbreng van gelieerde praktijkcentra</a:t>
            </a:r>
          </a:p>
          <a:p>
            <a:pPr rtl="0" eaLnBrk="1" fontAlgn="t" latinLnBrk="0" hangingPunct="1"/>
            <a:r>
              <a:rPr lang="nl-BE" sz="1200" b="0" i="0" u="none" strike="noStrike" kern="1200" dirty="0" smtClean="0">
                <a:solidFill>
                  <a:schemeClr val="tx1"/>
                </a:solidFill>
                <a:effectLst/>
                <a:latin typeface="Verdana" pitchFamily="34" charset="0"/>
                <a:ea typeface="+mn-ea"/>
                <a:cs typeface="+mn-cs"/>
              </a:rPr>
              <a:t>Uitbouw van een kennisnetwerk om de juiste kennispartners in te schakelen</a:t>
            </a:r>
          </a:p>
          <a:p>
            <a:pPr rtl="0" eaLnBrk="1" fontAlgn="t" latinLnBrk="0" hangingPunct="1"/>
            <a:r>
              <a:rPr lang="nl-BE" sz="1200" b="0" i="0" u="none" strike="noStrike" kern="1200" dirty="0" smtClean="0">
                <a:solidFill>
                  <a:schemeClr val="tx1"/>
                </a:solidFill>
                <a:effectLst/>
                <a:latin typeface="Verdana" pitchFamily="34" charset="0"/>
                <a:ea typeface="+mn-ea"/>
                <a:cs typeface="+mn-cs"/>
              </a:rPr>
              <a:t>Met regelmaat communiceren over trends en ontwikkelingen op aquacultuurvlaanderen.be</a:t>
            </a:r>
          </a:p>
          <a:p>
            <a:pPr marL="0" marR="0" indent="0" algn="l" defTabSz="914400" rtl="0" eaLnBrk="1" fontAlgn="t" latinLnBrk="0" hangingPunct="1">
              <a:lnSpc>
                <a:spcPct val="100000"/>
              </a:lnSpc>
              <a:spcBef>
                <a:spcPct val="30000"/>
              </a:spcBef>
              <a:spcAft>
                <a:spcPct val="0"/>
              </a:spcAft>
              <a:buClrTx/>
              <a:buSzTx/>
              <a:buFontTx/>
              <a:buNone/>
              <a:tabLst/>
              <a:defRPr/>
            </a:pPr>
            <a:r>
              <a:rPr lang="nl-BE" sz="1200" dirty="0" smtClean="0">
                <a:effectLst/>
              </a:rPr>
              <a:t>Coördinatie en samenvatten van onderzoeksresultaten in de aquacultuursector</a:t>
            </a:r>
            <a:endParaRPr lang="nl-BE" sz="1800" dirty="0" smtClean="0">
              <a:effectLst/>
              <a:latin typeface="Calibri"/>
              <a:ea typeface="Calibri"/>
              <a:cs typeface="Times New Roman"/>
            </a:endParaRPr>
          </a:p>
          <a:p>
            <a:pPr rtl="0" eaLnBrk="1" fontAlgn="t" latinLnBrk="0" hangingPunct="1"/>
            <a:endParaRPr lang="nl-BE" sz="1200" b="0" i="0" u="none" strike="noStrike" kern="1200" dirty="0" smtClean="0">
              <a:solidFill>
                <a:schemeClr val="tx1"/>
              </a:solidFill>
              <a:effectLst/>
              <a:latin typeface="Verdana" pitchFamily="34" charset="0"/>
              <a:ea typeface="+mn-ea"/>
              <a:cs typeface="+mn-cs"/>
            </a:endParaRPr>
          </a:p>
          <a:p>
            <a:pPr lvl="1"/>
            <a:endParaRPr lang="nl-BE" dirty="0" smtClean="0"/>
          </a:p>
          <a:p>
            <a:pPr lvl="1"/>
            <a:endParaRPr lang="nl-BE" dirty="0" smtClean="0"/>
          </a:p>
          <a:p>
            <a:pPr lvl="1"/>
            <a:endParaRPr lang="nl-BE" dirty="0" smtClean="0"/>
          </a:p>
          <a:p>
            <a:pPr lvl="1"/>
            <a:endParaRPr lang="nl-BE" dirty="0" smtClean="0"/>
          </a:p>
          <a:p>
            <a:pPr lvl="1"/>
            <a:endParaRPr lang="nl-BE" dirty="0" smtClean="0"/>
          </a:p>
          <a:p>
            <a:endParaRPr lang="nl-BE" sz="1200" kern="1200" dirty="0" smtClean="0">
              <a:solidFill>
                <a:schemeClr val="tx1"/>
              </a:solidFill>
              <a:effectLst/>
              <a:latin typeface="Verdana" pitchFamily="34" charset="0"/>
              <a:ea typeface="+mn-ea"/>
              <a:cs typeface="+mn-cs"/>
            </a:endParaRPr>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9</a:t>
            </a:fld>
            <a:endParaRPr lang="en-US"/>
          </a:p>
        </p:txBody>
      </p:sp>
    </p:spTree>
    <p:extLst>
      <p:ext uri="{BB962C8B-B14F-4D97-AF65-F5344CB8AC3E}">
        <p14:creationId xmlns:p14="http://schemas.microsoft.com/office/powerpoint/2010/main" val="342965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pPr/>
              <a:t>10</a:t>
            </a:fld>
            <a:endParaRPr lang="en-US"/>
          </a:p>
        </p:txBody>
      </p:sp>
    </p:spTree>
    <p:extLst>
      <p:ext uri="{BB962C8B-B14F-4D97-AF65-F5344CB8AC3E}">
        <p14:creationId xmlns:p14="http://schemas.microsoft.com/office/powerpoint/2010/main" val="418175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2400" dirty="0" err="1" smtClean="0">
                <a:solidFill>
                  <a:srgbClr val="C00000"/>
                </a:solidFill>
              </a:rPr>
              <a:t>Adm</a:t>
            </a:r>
            <a:r>
              <a:rPr lang="nl-BE" sz="2400" baseline="0" dirty="0" smtClean="0">
                <a:solidFill>
                  <a:srgbClr val="C00000"/>
                </a:solidFill>
              </a:rPr>
              <a:t> procedures vereenvoudigen: in kaart brengen, verkorten, </a:t>
            </a:r>
            <a:r>
              <a:rPr lang="nl-BE" sz="2400" baseline="0" dirty="0" err="1" smtClean="0">
                <a:solidFill>
                  <a:srgbClr val="C00000"/>
                </a:solidFill>
              </a:rPr>
              <a:t>adm</a:t>
            </a:r>
            <a:r>
              <a:rPr lang="nl-BE" sz="2400" baseline="0" dirty="0" smtClean="0">
                <a:solidFill>
                  <a:srgbClr val="C00000"/>
                </a:solidFill>
              </a:rPr>
              <a:t> last verminderen</a:t>
            </a:r>
          </a:p>
          <a:p>
            <a:r>
              <a:rPr lang="nl-BE" sz="2400" baseline="0" dirty="0" smtClean="0">
                <a:solidFill>
                  <a:srgbClr val="C00000"/>
                </a:solidFill>
              </a:rPr>
              <a:t>RO: niet genoeg ruimte voor aquacultuur: </a:t>
            </a:r>
            <a:r>
              <a:rPr lang="nl-BE" sz="2400" baseline="0" dirty="0" err="1" smtClean="0">
                <a:solidFill>
                  <a:srgbClr val="C00000"/>
                </a:solidFill>
              </a:rPr>
              <a:t>Gecoörd</a:t>
            </a:r>
            <a:r>
              <a:rPr lang="nl-BE" sz="2400" baseline="0" dirty="0" smtClean="0">
                <a:solidFill>
                  <a:srgbClr val="C00000"/>
                </a:solidFill>
              </a:rPr>
              <a:t> RO, op zee en op land</a:t>
            </a:r>
          </a:p>
          <a:p>
            <a:r>
              <a:rPr lang="nl-BE" sz="2400" baseline="0" dirty="0" smtClean="0">
                <a:solidFill>
                  <a:srgbClr val="C00000"/>
                </a:solidFill>
              </a:rPr>
              <a:t>Concurrentievermogen: betere marktorganisatie, betere structurering van organisaties van producenten</a:t>
            </a:r>
          </a:p>
          <a:p>
            <a:r>
              <a:rPr lang="nl-BE" sz="2400" baseline="0" dirty="0" smtClean="0">
                <a:solidFill>
                  <a:srgbClr val="C00000"/>
                </a:solidFill>
              </a:rPr>
              <a:t>LVP: strengere wetgeving dierengezondheid, consumentenbescherming, milieu = concurrentievoordeel  dus : </a:t>
            </a:r>
            <a:r>
              <a:rPr lang="nl-BE" sz="2400" baseline="0" dirty="0" err="1" smtClean="0">
                <a:solidFill>
                  <a:srgbClr val="C00000"/>
                </a:solidFill>
              </a:rPr>
              <a:t>labelling</a:t>
            </a:r>
            <a:r>
              <a:rPr lang="nl-BE" sz="2400" baseline="0" dirty="0" smtClean="0">
                <a:solidFill>
                  <a:srgbClr val="C00000"/>
                </a:solidFill>
              </a:rPr>
              <a:t>, bio </a:t>
            </a:r>
            <a:r>
              <a:rPr lang="nl-BE" sz="2400" baseline="0" dirty="0" err="1" smtClean="0">
                <a:solidFill>
                  <a:srgbClr val="C00000"/>
                </a:solidFill>
              </a:rPr>
              <a:t>aquac</a:t>
            </a:r>
            <a:r>
              <a:rPr lang="nl-BE" sz="2400" baseline="0" dirty="0" smtClean="0">
                <a:solidFill>
                  <a:srgbClr val="C00000"/>
                </a:solidFill>
              </a:rPr>
              <a:t>, …</a:t>
            </a:r>
            <a:endParaRPr lang="nl-BE" sz="2400" dirty="0" smtClean="0">
              <a:solidFill>
                <a:srgbClr val="C00000"/>
              </a:solidFill>
            </a:endParaRPr>
          </a:p>
          <a:p>
            <a:endParaRPr lang="nl-BE" sz="2400" dirty="0" smtClean="0">
              <a:solidFill>
                <a:srgbClr val="C00000"/>
              </a:solidFill>
            </a:endParaRPr>
          </a:p>
          <a:p>
            <a:endParaRPr lang="nl-BE" sz="2400" dirty="0" smtClean="0">
              <a:solidFill>
                <a:srgbClr val="C00000"/>
              </a:solidFill>
            </a:endParaRPr>
          </a:p>
          <a:p>
            <a:r>
              <a:rPr lang="nl-BE" sz="2400" dirty="0" smtClean="0">
                <a:solidFill>
                  <a:srgbClr val="C00000"/>
                </a:solidFill>
              </a:rPr>
              <a:t>visietekst SSAQ: beleidsprioriteiten</a:t>
            </a:r>
            <a:r>
              <a:rPr lang="nl-BE" dirty="0" smtClean="0">
                <a:solidFill>
                  <a:srgbClr val="7030A0"/>
                </a:solidFill>
              </a:rPr>
              <a:t>:</a:t>
            </a:r>
          </a:p>
          <a:p>
            <a:pPr lvl="1"/>
            <a:r>
              <a:rPr lang="nl-BE" sz="2000" i="1" dirty="0" smtClean="0">
                <a:solidFill>
                  <a:srgbClr val="002060"/>
                </a:solidFill>
              </a:rPr>
              <a:t>Kennisinnovatie en -implementatie voor een marktgerichte uitbouw van de aquacultuursector:</a:t>
            </a:r>
          </a:p>
          <a:p>
            <a:pPr lvl="1"/>
            <a:r>
              <a:rPr lang="nl-BE" sz="2000" i="1" dirty="0" smtClean="0">
                <a:solidFill>
                  <a:srgbClr val="002060"/>
                </a:solidFill>
              </a:rPr>
              <a:t>	verankerd innovatieweefsel</a:t>
            </a:r>
          </a:p>
          <a:p>
            <a:pPr lvl="1"/>
            <a:r>
              <a:rPr lang="nl-BE" sz="2000" i="1" dirty="0" smtClean="0">
                <a:solidFill>
                  <a:srgbClr val="002060"/>
                </a:solidFill>
              </a:rPr>
              <a:t>	</a:t>
            </a:r>
            <a:r>
              <a:rPr lang="nl-BE" sz="2000" i="1" dirty="0" err="1" smtClean="0">
                <a:solidFill>
                  <a:srgbClr val="002060"/>
                </a:solidFill>
              </a:rPr>
              <a:t>synergieën</a:t>
            </a:r>
            <a:r>
              <a:rPr lang="nl-BE" sz="2000" i="1" dirty="0" smtClean="0">
                <a:solidFill>
                  <a:srgbClr val="002060"/>
                </a:solidFill>
              </a:rPr>
              <a:t>: industrie en kennis,</a:t>
            </a:r>
            <a:r>
              <a:rPr lang="nl-BE" sz="2000" i="1" baseline="0" dirty="0" smtClean="0">
                <a:solidFill>
                  <a:srgbClr val="002060"/>
                </a:solidFill>
              </a:rPr>
              <a:t> </a:t>
            </a:r>
            <a:r>
              <a:rPr lang="nl-BE" sz="2000" i="1" baseline="0" dirty="0" err="1" smtClean="0">
                <a:solidFill>
                  <a:srgbClr val="002060"/>
                </a:solidFill>
              </a:rPr>
              <a:t>ppp</a:t>
            </a:r>
            <a:r>
              <a:rPr lang="nl-BE" sz="2000" i="1" baseline="0" dirty="0" smtClean="0">
                <a:solidFill>
                  <a:srgbClr val="002060"/>
                </a:solidFill>
              </a:rPr>
              <a:t>, </a:t>
            </a:r>
            <a:r>
              <a:rPr lang="nl-BE" sz="2000" i="1" baseline="0" dirty="0" err="1" smtClean="0">
                <a:solidFill>
                  <a:srgbClr val="002060"/>
                </a:solidFill>
              </a:rPr>
              <a:t>versch</a:t>
            </a:r>
            <a:r>
              <a:rPr lang="nl-BE" sz="2000" i="1" baseline="0" dirty="0" smtClean="0">
                <a:solidFill>
                  <a:srgbClr val="002060"/>
                </a:solidFill>
              </a:rPr>
              <a:t> kennisdomeinen en sectoren, slimme aquacultuurclusters</a:t>
            </a:r>
            <a:endParaRPr lang="nl-BE" sz="2000" i="1" dirty="0" smtClean="0">
              <a:solidFill>
                <a:srgbClr val="002060"/>
              </a:solidFill>
            </a:endParaRPr>
          </a:p>
          <a:p>
            <a:pPr lvl="1"/>
            <a:r>
              <a:rPr lang="nl-BE" sz="2000" i="1" dirty="0" smtClean="0">
                <a:solidFill>
                  <a:srgbClr val="002060"/>
                </a:solidFill>
              </a:rPr>
              <a:t>Duurzaamheid: het combineren van ecologische en economische efficiëntie</a:t>
            </a:r>
          </a:p>
          <a:p>
            <a:pPr lvl="1"/>
            <a:r>
              <a:rPr lang="nl-BE" sz="2000" i="1" dirty="0" smtClean="0">
                <a:solidFill>
                  <a:srgbClr val="002060"/>
                </a:solidFill>
              </a:rPr>
              <a:t>Ondernemerschap: informatie en implementatie</a:t>
            </a:r>
          </a:p>
          <a:p>
            <a:pPr lvl="1"/>
            <a:r>
              <a:rPr lang="nl-BE" sz="2000" i="1" dirty="0" smtClean="0">
                <a:solidFill>
                  <a:srgbClr val="002060"/>
                </a:solidFill>
              </a:rPr>
              <a:t>Welzijn en gezondheid van dier en mens</a:t>
            </a:r>
          </a:p>
          <a:p>
            <a:pPr lvl="1"/>
            <a:endParaRPr lang="nl-BE" i="1" dirty="0" smtClean="0"/>
          </a:p>
          <a:p>
            <a:pPr lvl="1"/>
            <a:endParaRPr lang="nl-BE" i="1" dirty="0" smtClean="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85567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1"/>
            <a:r>
              <a:rPr lang="nl-BE" i="1" dirty="0" smtClean="0"/>
              <a:t>Economische</a:t>
            </a:r>
            <a:r>
              <a:rPr lang="nl-BE" i="1" baseline="0" dirty="0" smtClean="0"/>
              <a:t> haalbaarheid</a:t>
            </a:r>
          </a:p>
          <a:p>
            <a:pPr lvl="1"/>
            <a:r>
              <a:rPr lang="nl-BE" i="1" baseline="0" dirty="0" err="1" smtClean="0"/>
              <a:t>Vl</a:t>
            </a:r>
            <a:r>
              <a:rPr lang="nl-BE" i="1" baseline="0" dirty="0" smtClean="0"/>
              <a:t>: ‘ex ante </a:t>
            </a:r>
            <a:r>
              <a:rPr lang="nl-BE" i="1" baseline="0" dirty="0" err="1" smtClean="0"/>
              <a:t>conditionaliteit</a:t>
            </a:r>
            <a:r>
              <a:rPr lang="nl-BE" i="1" baseline="0" dirty="0" smtClean="0"/>
              <a:t>’</a:t>
            </a:r>
          </a:p>
          <a:p>
            <a:pPr lvl="1"/>
            <a:r>
              <a:rPr lang="nl-BE" i="1" baseline="0" dirty="0" smtClean="0"/>
              <a:t>Wall: van bestaande en toekomstige bedrijven</a:t>
            </a:r>
            <a:endParaRPr lang="nl-BE" i="1" dirty="0"/>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8556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kern="1200" dirty="0" smtClean="0">
                <a:solidFill>
                  <a:schemeClr val="tx1"/>
                </a:solidFill>
                <a:effectLst/>
                <a:latin typeface="Verdana" pitchFamily="34" charset="0"/>
                <a:ea typeface="+mn-ea"/>
                <a:cs typeface="+mn-cs"/>
              </a:rPr>
              <a:t>Geavanceerde teelt- en productiesystemen met een positief effect op milieu en klimaat door een verlaging van de ecologische voetafdruk ten opzichte van de huidige praktijk door onder andere:</a:t>
            </a:r>
          </a:p>
          <a:p>
            <a:pPr lvl="0"/>
            <a:r>
              <a:rPr lang="nl-BE" sz="1200" kern="1200" dirty="0" smtClean="0">
                <a:solidFill>
                  <a:schemeClr val="tx1"/>
                </a:solidFill>
                <a:effectLst/>
                <a:latin typeface="Verdana" pitchFamily="34" charset="0"/>
                <a:ea typeface="+mn-ea"/>
                <a:cs typeface="+mn-cs"/>
              </a:rPr>
              <a:t>efficiënter gebruik van hulpbronnen;</a:t>
            </a:r>
          </a:p>
          <a:p>
            <a:pPr lvl="0"/>
            <a:r>
              <a:rPr lang="nl-BE" sz="1200" kern="1200" dirty="0" smtClean="0">
                <a:solidFill>
                  <a:schemeClr val="tx1"/>
                </a:solidFill>
                <a:effectLst/>
                <a:latin typeface="Verdana" pitchFamily="34" charset="0"/>
                <a:ea typeface="+mn-ea"/>
                <a:cs typeface="+mn-cs"/>
              </a:rPr>
              <a:t>ketenverkorting;</a:t>
            </a:r>
          </a:p>
          <a:p>
            <a:pPr lvl="0"/>
            <a:r>
              <a:rPr lang="nl-BE" sz="1200" kern="1200" dirty="0" smtClean="0">
                <a:solidFill>
                  <a:schemeClr val="tx1"/>
                </a:solidFill>
                <a:effectLst/>
                <a:latin typeface="Verdana" pitchFamily="34" charset="0"/>
                <a:ea typeface="+mn-ea"/>
                <a:cs typeface="+mn-cs"/>
              </a:rPr>
              <a:t>minder transport;</a:t>
            </a:r>
          </a:p>
          <a:p>
            <a:pPr lvl="0"/>
            <a:r>
              <a:rPr lang="nl-BE" sz="1200" kern="1200" dirty="0" smtClean="0">
                <a:solidFill>
                  <a:schemeClr val="tx1"/>
                </a:solidFill>
                <a:effectLst/>
                <a:latin typeface="Verdana" pitchFamily="34" charset="0"/>
                <a:ea typeface="+mn-ea"/>
                <a:cs typeface="+mn-cs"/>
              </a:rPr>
              <a:t>minder waterverbruik;</a:t>
            </a:r>
          </a:p>
          <a:p>
            <a:pPr lvl="0"/>
            <a:r>
              <a:rPr lang="nl-BE" sz="1200" kern="1200" dirty="0" smtClean="0">
                <a:solidFill>
                  <a:schemeClr val="tx1"/>
                </a:solidFill>
                <a:effectLst/>
                <a:latin typeface="Verdana" pitchFamily="34" charset="0"/>
                <a:ea typeface="+mn-ea"/>
                <a:cs typeface="+mn-cs"/>
              </a:rPr>
              <a:t>extractieve aquacultuur (</a:t>
            </a:r>
            <a:r>
              <a:rPr lang="nl-BE" sz="1200" kern="1200" dirty="0" err="1" smtClean="0">
                <a:solidFill>
                  <a:schemeClr val="tx1"/>
                </a:solidFill>
                <a:effectLst/>
                <a:latin typeface="Verdana" pitchFamily="34" charset="0"/>
                <a:ea typeface="+mn-ea"/>
                <a:cs typeface="+mn-cs"/>
              </a:rPr>
              <a:t>bvb</a:t>
            </a:r>
            <a:r>
              <a:rPr lang="nl-BE" sz="1200" kern="1200" dirty="0" smtClean="0">
                <a:solidFill>
                  <a:schemeClr val="tx1"/>
                </a:solidFill>
                <a:effectLst/>
                <a:latin typeface="Verdana" pitchFamily="34" charset="0"/>
                <a:ea typeface="+mn-ea"/>
                <a:cs typeface="+mn-cs"/>
              </a:rPr>
              <a:t> algenteelt);</a:t>
            </a:r>
          </a:p>
          <a:p>
            <a:pPr lvl="0"/>
            <a:r>
              <a:rPr lang="nl-BE" sz="1200" kern="1200" dirty="0" smtClean="0">
                <a:solidFill>
                  <a:schemeClr val="tx1"/>
                </a:solidFill>
                <a:effectLst/>
                <a:latin typeface="Verdana" pitchFamily="34" charset="0"/>
                <a:ea typeface="+mn-ea"/>
                <a:cs typeface="+mn-cs"/>
              </a:rPr>
              <a:t>vermindering van broeikasgasemissie;</a:t>
            </a:r>
          </a:p>
          <a:p>
            <a:pPr lvl="0"/>
            <a:r>
              <a:rPr lang="nl-BE" sz="1200" kern="1200" dirty="0" smtClean="0">
                <a:solidFill>
                  <a:schemeClr val="tx1"/>
                </a:solidFill>
                <a:effectLst/>
                <a:latin typeface="Verdana" pitchFamily="34" charset="0"/>
                <a:ea typeface="+mn-ea"/>
                <a:cs typeface="+mn-cs"/>
              </a:rPr>
              <a:t>biotransformatie;</a:t>
            </a:r>
          </a:p>
          <a:p>
            <a:pPr lvl="0"/>
            <a:r>
              <a:rPr lang="nl-BE" sz="1200" kern="1200" dirty="0" smtClean="0">
                <a:solidFill>
                  <a:schemeClr val="tx1"/>
                </a:solidFill>
                <a:effectLst/>
                <a:latin typeface="Verdana" pitchFamily="34" charset="0"/>
                <a:ea typeface="+mn-ea"/>
                <a:cs typeface="+mn-cs"/>
              </a:rPr>
              <a:t>sluiten van kringlopen;</a:t>
            </a:r>
          </a:p>
          <a:p>
            <a:pPr lvl="0"/>
            <a:r>
              <a:rPr lang="nl-BE" sz="1200" kern="1200" dirty="0" smtClean="0">
                <a:solidFill>
                  <a:schemeClr val="tx1"/>
                </a:solidFill>
                <a:effectLst/>
                <a:latin typeface="Verdana" pitchFamily="34" charset="0"/>
                <a:ea typeface="+mn-ea"/>
                <a:cs typeface="+mn-cs"/>
              </a:rPr>
              <a:t>nutriënt- en reststroom-hergebruik door integratie;</a:t>
            </a:r>
          </a:p>
          <a:p>
            <a:pPr lvl="0"/>
            <a:r>
              <a:rPr lang="nl-BE" sz="1200" kern="1200" dirty="0" smtClean="0">
                <a:solidFill>
                  <a:schemeClr val="tx1"/>
                </a:solidFill>
                <a:effectLst/>
                <a:latin typeface="Verdana" pitchFamily="34" charset="0"/>
                <a:ea typeface="+mn-ea"/>
                <a:cs typeface="+mn-cs"/>
              </a:rPr>
              <a:t>…</a:t>
            </a:r>
          </a:p>
          <a:p>
            <a:r>
              <a:rPr lang="nl-BE" sz="1200" kern="1200" dirty="0" smtClean="0">
                <a:solidFill>
                  <a:schemeClr val="tx1"/>
                </a:solidFill>
                <a:effectLst/>
                <a:latin typeface="Verdana" pitchFamily="34" charset="0"/>
                <a:ea typeface="+mn-ea"/>
                <a:cs typeface="+mn-cs"/>
              </a:rPr>
              <a:t>Inzetten op voor de Vlaamse context duurzame “meer met minder” productiesystemen (bv meer productiviteit, kostefficiëntie, rendement of meerwaardeproductie, met minder gebruik van ruimte, water, energie, grondstof en omzetten van afval tot waarde). </a:t>
            </a:r>
          </a:p>
          <a:p>
            <a:r>
              <a:rPr lang="nl-BE" sz="1200" kern="1200" dirty="0" smtClean="0">
                <a:solidFill>
                  <a:schemeClr val="tx1"/>
                </a:solidFill>
                <a:effectLst/>
                <a:latin typeface="Verdana" pitchFamily="34" charset="0"/>
                <a:ea typeface="+mn-ea"/>
                <a:cs typeface="+mn-cs"/>
              </a:rPr>
              <a:t>(Ontwikkeling van) aquacultuurmethoden  die de negatieve gevolgen voor het milieu aanzienlijk terugdringen (RAS-systemen met zoet of zout water) of de positieve gevolgen van de gangbare praktijk vergroten (</a:t>
            </a:r>
            <a:r>
              <a:rPr lang="nl-BE" sz="1200" kern="1200" dirty="0" err="1" smtClean="0">
                <a:solidFill>
                  <a:schemeClr val="tx1"/>
                </a:solidFill>
                <a:effectLst/>
                <a:latin typeface="Verdana" pitchFamily="34" charset="0"/>
                <a:ea typeface="+mn-ea"/>
                <a:cs typeface="+mn-cs"/>
              </a:rPr>
              <a:t>aquaponics</a:t>
            </a:r>
            <a:r>
              <a:rPr lang="nl-BE" sz="1200" kern="1200" dirty="0" smtClean="0">
                <a:solidFill>
                  <a:schemeClr val="tx1"/>
                </a:solidFill>
                <a:effectLst/>
                <a:latin typeface="Verdana" pitchFamily="34" charset="0"/>
                <a:ea typeface="+mn-ea"/>
                <a:cs typeface="+mn-cs"/>
              </a:rPr>
              <a:t> of andere vormen van geïntegreerde aquacultuur) en welzijn van dieren en mensen verhogen.</a:t>
            </a:r>
          </a:p>
          <a:p>
            <a:endParaRPr lang="nl-BE" sz="1200" kern="1200" dirty="0" smtClean="0">
              <a:solidFill>
                <a:schemeClr val="tx1"/>
              </a:solidFill>
              <a:effectLst/>
              <a:latin typeface="Verdana" pitchFamily="34" charset="0"/>
              <a:ea typeface="+mn-ea"/>
              <a:cs typeface="+mn-cs"/>
            </a:endParaRPr>
          </a:p>
          <a:p>
            <a:endParaRPr lang="nl-BE" sz="1200" kern="1200" dirty="0" smtClean="0">
              <a:solidFill>
                <a:schemeClr val="tx1"/>
              </a:solidFill>
              <a:effectLst/>
              <a:latin typeface="Verdana" pitchFamily="34" charset="0"/>
              <a:ea typeface="+mn-ea"/>
              <a:cs typeface="+mn-cs"/>
            </a:endParaRPr>
          </a:p>
        </p:txBody>
      </p:sp>
      <p:sp>
        <p:nvSpPr>
          <p:cNvPr id="4" name="Tijdelijke aanduiding voor dianummer 3"/>
          <p:cNvSpPr>
            <a:spLocks noGrp="1"/>
          </p:cNvSpPr>
          <p:nvPr>
            <p:ph type="sldNum" sz="quarter" idx="10"/>
          </p:nvPr>
        </p:nvSpPr>
        <p:spPr/>
        <p:txBody>
          <a:bodyPr/>
          <a:lstStyle/>
          <a:p>
            <a:fld id="{8999A373-7AC0-4CE9-9FD4-25D7E141541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85567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Afbeelding 2"/>
          <p:cNvPicPr>
            <a:picLocks noChangeAspect="1"/>
          </p:cNvPicPr>
          <p:nvPr userDrawn="1"/>
        </p:nvPicPr>
        <p:blipFill>
          <a:blip r:embed="rId2" cstate="print"/>
          <a:srcRect/>
          <a:stretch>
            <a:fillRect/>
          </a:stretch>
        </p:blipFill>
        <p:spPr bwMode="auto">
          <a:xfrm>
            <a:off x="1588" y="0"/>
            <a:ext cx="8997950" cy="7200850"/>
          </a:xfrm>
          <a:prstGeom prst="rect">
            <a:avLst/>
          </a:prstGeom>
          <a:noFill/>
          <a:ln w="9525">
            <a:noFill/>
            <a:miter lim="800000"/>
            <a:headEnd/>
            <a:tailEnd/>
          </a:ln>
        </p:spPr>
      </p:pic>
      <p:sp>
        <p:nvSpPr>
          <p:cNvPr id="7171" name="Rectangle 3"/>
          <p:cNvSpPr>
            <a:spLocks noGrp="1" noChangeArrowheads="1"/>
          </p:cNvSpPr>
          <p:nvPr>
            <p:ph type="subTitle" idx="1"/>
          </p:nvPr>
        </p:nvSpPr>
        <p:spPr>
          <a:xfrm>
            <a:off x="358775" y="5033968"/>
            <a:ext cx="8277225" cy="306387"/>
          </a:xfrm>
        </p:spPr>
        <p:txBody>
          <a:bodyPr lIns="0" tIns="0" rIns="0" bIns="0" anchor="ctr"/>
          <a:lstStyle>
            <a:lvl1pPr marL="0" indent="0">
              <a:buFontTx/>
              <a:buNone/>
              <a:defRPr sz="1800">
                <a:solidFill>
                  <a:schemeClr val="tx1">
                    <a:lumMod val="75000"/>
                    <a:lumOff val="25000"/>
                  </a:schemeClr>
                </a:solidFill>
              </a:defRPr>
            </a:lvl1pPr>
          </a:lstStyle>
          <a:p>
            <a:r>
              <a:rPr lang="nl-NL" smtClean="0"/>
              <a:t>Klik om de ondertitelstijl van het model te bewerken</a:t>
            </a:r>
            <a:endParaRPr lang="nl-BE" dirty="0"/>
          </a:p>
        </p:txBody>
      </p:sp>
      <p:sp>
        <p:nvSpPr>
          <p:cNvPr id="7176" name="Rectangle 8"/>
          <p:cNvSpPr>
            <a:spLocks noGrp="1" noChangeArrowheads="1"/>
          </p:cNvSpPr>
          <p:nvPr>
            <p:ph type="ctrTitle" hasCustomPrompt="1"/>
          </p:nvPr>
        </p:nvSpPr>
        <p:spPr>
          <a:xfrm>
            <a:off x="358775" y="4314830"/>
            <a:ext cx="8277225" cy="519113"/>
          </a:xfrm>
        </p:spPr>
        <p:txBody>
          <a:bodyPr lIns="0" rIns="0"/>
          <a:lstStyle>
            <a:lvl1pPr>
              <a:defRPr sz="2700" b="0" cap="all" baseline="0">
                <a:solidFill>
                  <a:schemeClr val="tx1">
                    <a:lumMod val="75000"/>
                    <a:lumOff val="25000"/>
                  </a:schemeClr>
                </a:solidFill>
              </a:defRPr>
            </a:lvl1pPr>
          </a:lstStyle>
          <a:p>
            <a:r>
              <a:rPr lang="nl-BE" dirty="0" smtClean="0"/>
              <a:t>Klik om een titel te maken.</a:t>
            </a:r>
            <a:endParaRPr lang="nl-BE" dirty="0"/>
          </a:p>
        </p:txBody>
      </p:sp>
      <p:sp>
        <p:nvSpPr>
          <p:cNvPr id="14" name="Line 16"/>
          <p:cNvSpPr>
            <a:spLocks noChangeShapeType="1"/>
          </p:cNvSpPr>
          <p:nvPr userDrawn="1"/>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9" name="Afbeelding 18" descr="LOGO_LV_VO_PPT.jpg"/>
          <p:cNvPicPr>
            <a:picLocks noChangeAspect="1"/>
          </p:cNvPicPr>
          <p:nvPr userDrawn="1"/>
        </p:nvPicPr>
        <p:blipFill>
          <a:blip r:embed="rId3" cstate="print"/>
          <a:stretch>
            <a:fillRect/>
          </a:stretch>
        </p:blipFill>
        <p:spPr>
          <a:xfrm>
            <a:off x="7689600" y="6858000"/>
            <a:ext cx="1024128" cy="249936"/>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ard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dirty="0"/>
          </a:p>
        </p:txBody>
      </p:sp>
      <p:sp>
        <p:nvSpPr>
          <p:cNvPr id="3" name="Tijdelijke aanduiding voor inhoud 2"/>
          <p:cNvSpPr>
            <a:spLocks noGrp="1"/>
          </p:cNvSpPr>
          <p:nvPr>
            <p:ph idx="1"/>
          </p:nvPr>
        </p:nvSpPr>
        <p:spPr/>
        <p:txBody>
          <a:bodyPr/>
          <a:lstStyle>
            <a:lvl1pPr marL="457200" indent="-457200">
              <a:buSzPct val="90000"/>
              <a:buFont typeface="Arial" pitchFamily="34" charset="0"/>
              <a:buChar char="•"/>
              <a:defRPr/>
            </a:lvl1pPr>
            <a:lvl2pPr marL="801688" indent="-354013">
              <a:buSzPct val="95000"/>
              <a:buFont typeface="Arial" pitchFamily="34" charset="0"/>
              <a:buChar char="•"/>
              <a:defRPr/>
            </a:lvl2pPr>
            <a:lvl3pPr marL="1166813" indent="-354013">
              <a:buClr>
                <a:schemeClr val="accent1">
                  <a:lumMod val="60000"/>
                  <a:lumOff val="40000"/>
                </a:schemeClr>
              </a:buClr>
              <a:buSzPct val="75000"/>
              <a:buFont typeface="Wingdings" pitchFamily="2" charset="2"/>
              <a:buChar char="§"/>
              <a:defRPr/>
            </a:lvl3pPr>
            <a:lvl4pPr marL="1520825" indent="-363538">
              <a:buSzPct val="65000"/>
              <a:buFont typeface="Wingdings" pitchFamily="2" charset="2"/>
              <a:buChar char="§"/>
              <a:defRPr/>
            </a:lvl4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4" name="Rectangle 14"/>
          <p:cNvSpPr>
            <a:spLocks noChangeArrowheads="1"/>
          </p:cNvSpPr>
          <p:nvPr userDrawn="1"/>
        </p:nvSpPr>
        <p:spPr bwMode="auto">
          <a:xfrm>
            <a:off x="4227513" y="6894000"/>
            <a:ext cx="533400" cy="153888"/>
          </a:xfrm>
          <a:prstGeom prst="rect">
            <a:avLst/>
          </a:prstGeom>
          <a:noFill/>
          <a:ln w="9525">
            <a:noFill/>
            <a:miter lim="800000"/>
            <a:headEnd/>
            <a:tailEnd/>
          </a:ln>
          <a:effectLst/>
        </p:spPr>
        <p:txBody>
          <a:bodyPr lIns="0" tIns="0" rIns="0" bIns="0">
            <a:spAutoFit/>
          </a:bodyPr>
          <a:lstStyle/>
          <a:p>
            <a:fld id="{92907300-FFFF-4127-99D4-AAEFFF2CAB6A}" type="slidenum">
              <a:rPr lang="en-US" sz="1000" baseline="0">
                <a:solidFill>
                  <a:schemeClr val="tx1">
                    <a:lumMod val="75000"/>
                    <a:lumOff val="25000"/>
                  </a:schemeClr>
                </a:solidFill>
              </a:rPr>
              <a:pPr/>
              <a:t>‹nr.›</a:t>
            </a:fld>
            <a:endParaRPr lang="nl-BE" sz="1000" baseline="0" dirty="0">
              <a:solidFill>
                <a:schemeClr val="tx1">
                  <a:lumMod val="75000"/>
                  <a:lumOff val="25000"/>
                </a:schemeClr>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edia">
    <p:spTree>
      <p:nvGrpSpPr>
        <p:cNvPr id="1" name=""/>
        <p:cNvGrpSpPr/>
        <p:nvPr/>
      </p:nvGrpSpPr>
      <p:grpSpPr>
        <a:xfrm>
          <a:off x="0" y="0"/>
          <a:ext cx="0" cy="0"/>
          <a:chOff x="0" y="0"/>
          <a:chExt cx="0" cy="0"/>
        </a:xfrm>
      </p:grpSpPr>
      <p:pic>
        <p:nvPicPr>
          <p:cNvPr id="7" name="Afbeelding 2"/>
          <p:cNvPicPr>
            <a:picLocks noChangeAspect="1"/>
          </p:cNvPicPr>
          <p:nvPr userDrawn="1"/>
        </p:nvPicPr>
        <p:blipFill>
          <a:blip r:embed="rId2" cstate="print"/>
          <a:srcRect/>
          <a:stretch>
            <a:fillRect/>
          </a:stretch>
        </p:blipFill>
        <p:spPr bwMode="auto">
          <a:xfrm>
            <a:off x="1588" y="0"/>
            <a:ext cx="8997950" cy="7200900"/>
          </a:xfrm>
          <a:prstGeom prst="rect">
            <a:avLst/>
          </a:prstGeom>
          <a:noFill/>
          <a:ln w="9525">
            <a:noFill/>
            <a:miter lim="800000"/>
            <a:headEnd/>
            <a:tailEnd/>
          </a:ln>
        </p:spPr>
      </p:pic>
      <p:sp>
        <p:nvSpPr>
          <p:cNvPr id="7176" name="Rectangle 8"/>
          <p:cNvSpPr>
            <a:spLocks noGrp="1" noChangeArrowheads="1"/>
          </p:cNvSpPr>
          <p:nvPr>
            <p:ph type="ctrTitle" hasCustomPrompt="1"/>
          </p:nvPr>
        </p:nvSpPr>
        <p:spPr>
          <a:xfrm>
            <a:off x="358775" y="4314830"/>
            <a:ext cx="8277225" cy="519113"/>
          </a:xfrm>
        </p:spPr>
        <p:txBody>
          <a:bodyPr lIns="0" rIns="0"/>
          <a:lstStyle>
            <a:lvl1pPr>
              <a:defRPr sz="2700" cap="none" baseline="0">
                <a:solidFill>
                  <a:schemeClr val="tx1">
                    <a:lumMod val="75000"/>
                    <a:lumOff val="25000"/>
                  </a:schemeClr>
                </a:solidFill>
              </a:defRPr>
            </a:lvl1pPr>
          </a:lstStyle>
          <a:p>
            <a:r>
              <a:rPr lang="nl-BE" dirty="0" smtClean="0"/>
              <a:t>Klik om een sectietitel te maken.</a:t>
            </a:r>
            <a:endParaRPr lang="nl-BE" dirty="0"/>
          </a:p>
        </p:txBody>
      </p:sp>
      <p:sp>
        <p:nvSpPr>
          <p:cNvPr id="7182" name="Rectangle 14"/>
          <p:cNvSpPr>
            <a:spLocks noChangeArrowheads="1"/>
          </p:cNvSpPr>
          <p:nvPr/>
        </p:nvSpPr>
        <p:spPr bwMode="auto">
          <a:xfrm>
            <a:off x="4227513" y="6894000"/>
            <a:ext cx="533400" cy="153888"/>
          </a:xfrm>
          <a:prstGeom prst="rect">
            <a:avLst/>
          </a:prstGeom>
          <a:noFill/>
          <a:ln w="9525">
            <a:noFill/>
            <a:miter lim="800000"/>
            <a:headEnd/>
            <a:tailEnd/>
          </a:ln>
          <a:effectLst/>
        </p:spPr>
        <p:txBody>
          <a:bodyPr lIns="0" tIns="0" rIns="0" bIns="0">
            <a:spAutoFit/>
          </a:bodyPr>
          <a:lstStyle/>
          <a:p>
            <a:fld id="{92907300-FFFF-4127-99D4-AAEFFF2CAB6A}" type="slidenum">
              <a:rPr lang="en-US" sz="1000" baseline="0">
                <a:solidFill>
                  <a:schemeClr val="tx1">
                    <a:lumMod val="75000"/>
                    <a:lumOff val="25000"/>
                  </a:schemeClr>
                </a:solidFill>
              </a:rPr>
              <a:pPr/>
              <a:t>‹nr.›</a:t>
            </a:fld>
            <a:endParaRPr lang="nl-BE" sz="1000" baseline="0" dirty="0">
              <a:solidFill>
                <a:schemeClr val="tx1">
                  <a:lumMod val="75000"/>
                  <a:lumOff val="25000"/>
                </a:schemeClr>
              </a:solidFill>
            </a:endParaRPr>
          </a:p>
        </p:txBody>
      </p:sp>
      <p:sp>
        <p:nvSpPr>
          <p:cNvPr id="14" name="Line 16"/>
          <p:cNvSpPr>
            <a:spLocks noChangeShapeType="1"/>
          </p:cNvSpPr>
          <p:nvPr userDrawn="1"/>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9" name="Afbeelding 18" descr="LOGO_LV_VO_PPT.jpg"/>
          <p:cNvPicPr>
            <a:picLocks noChangeAspect="1"/>
          </p:cNvPicPr>
          <p:nvPr userDrawn="1"/>
        </p:nvPicPr>
        <p:blipFill>
          <a:blip r:embed="rId3" cstate="print"/>
          <a:stretch>
            <a:fillRect/>
          </a:stretch>
        </p:blipFill>
        <p:spPr>
          <a:xfrm>
            <a:off x="7689600" y="6858000"/>
            <a:ext cx="1024128" cy="24993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ee kolommen met titels">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58775" y="2376314"/>
            <a:ext cx="4062413" cy="39236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573588" y="2376314"/>
            <a:ext cx="4062412" cy="39236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5" name="Tijdelijke aanduiding voor inhoud 2"/>
          <p:cNvSpPr>
            <a:spLocks noGrp="1"/>
          </p:cNvSpPr>
          <p:nvPr>
            <p:ph sz="half" idx="10"/>
          </p:nvPr>
        </p:nvSpPr>
        <p:spPr>
          <a:xfrm>
            <a:off x="358602" y="1440210"/>
            <a:ext cx="4062413" cy="936104"/>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6" name="Tijdelijke aanduiding voor inhoud 3"/>
          <p:cNvSpPr>
            <a:spLocks noGrp="1"/>
          </p:cNvSpPr>
          <p:nvPr>
            <p:ph sz="half" idx="11"/>
          </p:nvPr>
        </p:nvSpPr>
        <p:spPr>
          <a:xfrm>
            <a:off x="4573415" y="1440210"/>
            <a:ext cx="4062412" cy="936104"/>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tel 6"/>
          <p:cNvSpPr>
            <a:spLocks noGrp="1"/>
          </p:cNvSpPr>
          <p:nvPr>
            <p:ph type="title"/>
          </p:nvPr>
        </p:nvSpPr>
        <p:spPr/>
        <p:txBody>
          <a:bodyPr/>
          <a:lstStyle/>
          <a:p>
            <a:r>
              <a:rPr lang="nl-NL" smtClean="0"/>
              <a:t>Klik om de stijl te bewerken</a:t>
            </a:r>
            <a:endParaRPr lang="nl-B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358775" y="1440000"/>
            <a:ext cx="4062413"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4" name="Tijdelijke aanduiding voor inhoud 3"/>
          <p:cNvSpPr>
            <a:spLocks noGrp="1"/>
          </p:cNvSpPr>
          <p:nvPr>
            <p:ph sz="half" idx="2"/>
          </p:nvPr>
        </p:nvSpPr>
        <p:spPr>
          <a:xfrm>
            <a:off x="4573588" y="1440000"/>
            <a:ext cx="4062412"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5" name="Tijdelijke aanduiding voor inhoud 2"/>
          <p:cNvSpPr>
            <a:spLocks noGrp="1"/>
          </p:cNvSpPr>
          <p:nvPr>
            <p:ph sz="half" idx="1"/>
          </p:nvPr>
        </p:nvSpPr>
        <p:spPr>
          <a:xfrm>
            <a:off x="358775" y="1440000"/>
            <a:ext cx="4062413" cy="486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dirty="0"/>
          </a:p>
        </p:txBody>
      </p:sp>
      <p:sp>
        <p:nvSpPr>
          <p:cNvPr id="7" name="Tijdelijke aanduiding voor afbeelding 6"/>
          <p:cNvSpPr>
            <a:spLocks noGrp="1"/>
          </p:cNvSpPr>
          <p:nvPr>
            <p:ph type="pic" sz="quarter" idx="10"/>
          </p:nvPr>
        </p:nvSpPr>
        <p:spPr>
          <a:xfrm>
            <a:off x="4680000" y="1439863"/>
            <a:ext cx="3960000" cy="4860000"/>
          </a:xfrm>
        </p:spPr>
        <p:txBody>
          <a:bodyPr/>
          <a:lstStyle/>
          <a:p>
            <a:r>
              <a:rPr lang="nl-NL" smtClean="0"/>
              <a:t>Klik op het pictogram als u een afbeelding wilt toevoegen</a:t>
            </a:r>
            <a:endParaRPr lang="nl-B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5" name="Titel 1"/>
          <p:cNvSpPr>
            <a:spLocks noGrp="1"/>
          </p:cNvSpPr>
          <p:nvPr>
            <p:ph type="title"/>
          </p:nvPr>
        </p:nvSpPr>
        <p:spPr>
          <a:xfrm>
            <a:off x="0" y="0"/>
            <a:ext cx="7197725" cy="719138"/>
          </a:xfrm>
        </p:spPr>
        <p:txBody>
          <a:bodyPr/>
          <a:lstStyle/>
          <a:p>
            <a:r>
              <a:rPr lang="nl-NL" smtClean="0"/>
              <a:t>Klik om de stijl te bewerken</a:t>
            </a:r>
            <a:endParaRPr lang="nl-BE"/>
          </a:p>
        </p:txBody>
      </p:sp>
      <p:sp>
        <p:nvSpPr>
          <p:cNvPr id="6" name="Tijdelijke aanduiding voor afbeelding 3"/>
          <p:cNvSpPr>
            <a:spLocks noGrp="1"/>
          </p:cNvSpPr>
          <p:nvPr>
            <p:ph type="pic" sz="quarter" idx="10"/>
          </p:nvPr>
        </p:nvSpPr>
        <p:spPr>
          <a:xfrm>
            <a:off x="359999" y="1439999"/>
            <a:ext cx="8280000" cy="4680000"/>
          </a:xfrm>
        </p:spPr>
        <p:txBody>
          <a:bodyPr/>
          <a:lstStyle/>
          <a:p>
            <a:r>
              <a:rPr lang="nl-NL" smtClean="0"/>
              <a:t>Klik op het pictogram als u een afbeelding wilt toevoegen</a:t>
            </a:r>
            <a:endParaRPr lang="nl-BE" dirty="0"/>
          </a:p>
        </p:txBody>
      </p:sp>
      <p:graphicFrame>
        <p:nvGraphicFramePr>
          <p:cNvPr id="4" name="Tabel 3"/>
          <p:cNvGraphicFramePr>
            <a:graphicFrameLocks noGrp="1"/>
          </p:cNvGraphicFramePr>
          <p:nvPr userDrawn="1"/>
        </p:nvGraphicFramePr>
        <p:xfrm>
          <a:off x="1500187" y="1600200"/>
          <a:ext cx="6000750" cy="1483360"/>
        </p:xfrm>
        <a:graphic>
          <a:graphicData uri="http://schemas.openxmlformats.org/drawingml/2006/table">
            <a:tbl>
              <a:tblPr firstRow="1" firstCol="1" lastCol="1" bandRow="1" bandCol="1">
                <a:tableStyleId>{5C22544A-7EE6-4342-B048-85BDC9FD1C3A}</a:tableStyleId>
              </a:tblPr>
              <a:tblGrid>
                <a:gridCol w="2000250"/>
                <a:gridCol w="2000250"/>
                <a:gridCol w="2000250"/>
              </a:tblGrid>
              <a:tr h="370840">
                <a:tc>
                  <a:txBody>
                    <a:bodyPr/>
                    <a:lstStyle/>
                    <a:p>
                      <a:endParaRPr lang="nl-BE" dirty="0"/>
                    </a:p>
                  </a:txBody>
                  <a:tcPr>
                    <a:solidFill>
                      <a:srgbClr val="868788"/>
                    </a:solidFill>
                  </a:tcPr>
                </a:tc>
                <a:tc>
                  <a:txBody>
                    <a:bodyPr/>
                    <a:lstStyle/>
                    <a:p>
                      <a:endParaRPr lang="nl-BE" dirty="0"/>
                    </a:p>
                  </a:txBody>
                  <a:tcPr>
                    <a:solidFill>
                      <a:srgbClr val="868788"/>
                    </a:solidFill>
                  </a:tcPr>
                </a:tc>
                <a:tc>
                  <a:txBody>
                    <a:bodyPr/>
                    <a:lstStyle/>
                    <a:p>
                      <a:endParaRPr lang="nl-BE" dirty="0"/>
                    </a:p>
                  </a:txBody>
                  <a:tcPr>
                    <a:solidFill>
                      <a:srgbClr val="868788"/>
                    </a:solidFill>
                  </a:tcPr>
                </a:tc>
              </a:tr>
              <a:tr h="370840">
                <a:tc>
                  <a:txBody>
                    <a:bodyPr/>
                    <a:lstStyle/>
                    <a:p>
                      <a:endParaRPr lang="nl-BE" dirty="0"/>
                    </a:p>
                  </a:txBody>
                  <a:tcPr/>
                </a:tc>
                <a:tc>
                  <a:txBody>
                    <a:bodyPr/>
                    <a:lstStyle/>
                    <a:p>
                      <a:endParaRPr lang="nl-BE" dirty="0"/>
                    </a:p>
                  </a:txBody>
                  <a:tcPr/>
                </a:tc>
                <a:tc>
                  <a:txBody>
                    <a:bodyPr/>
                    <a:lstStyle/>
                    <a:p>
                      <a:endParaRPr lang="nl-BE" dirty="0"/>
                    </a:p>
                  </a:txBody>
                  <a:tcPr/>
                </a:tc>
              </a:tr>
              <a:tr h="370840">
                <a:tc>
                  <a:txBody>
                    <a:bodyPr/>
                    <a:lstStyle/>
                    <a:p>
                      <a:endParaRPr lang="nl-BE"/>
                    </a:p>
                  </a:txBody>
                  <a:tcPr/>
                </a:tc>
                <a:tc>
                  <a:txBody>
                    <a:bodyPr/>
                    <a:lstStyle/>
                    <a:p>
                      <a:endParaRPr lang="nl-BE" dirty="0"/>
                    </a:p>
                  </a:txBody>
                  <a:tcPr/>
                </a:tc>
                <a:tc>
                  <a:txBody>
                    <a:bodyPr/>
                    <a:lstStyle/>
                    <a:p>
                      <a:endParaRPr lang="nl-BE"/>
                    </a:p>
                  </a:txBody>
                  <a:tcPr/>
                </a:tc>
              </a:tr>
              <a:tr h="370840">
                <a:tc>
                  <a:txBody>
                    <a:bodyPr/>
                    <a:lstStyle/>
                    <a:p>
                      <a:endParaRPr lang="nl-BE"/>
                    </a:p>
                  </a:txBody>
                  <a:tcPr/>
                </a:tc>
                <a:tc>
                  <a:txBody>
                    <a:bodyPr/>
                    <a:lstStyle/>
                    <a:p>
                      <a:endParaRPr lang="nl-BE"/>
                    </a:p>
                  </a:txBody>
                  <a:tcPr/>
                </a:tc>
                <a:tc>
                  <a:txBody>
                    <a:bodyPr/>
                    <a:lstStyle/>
                    <a:p>
                      <a:endParaRPr lang="nl-BE" dirty="0"/>
                    </a:p>
                  </a:txBody>
                  <a:tcPr/>
                </a:tc>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4" name="Tijdelijke aanduiding voor afbeelding 3"/>
          <p:cNvSpPr>
            <a:spLocks noGrp="1"/>
          </p:cNvSpPr>
          <p:nvPr>
            <p:ph type="pic" sz="quarter" idx="10"/>
          </p:nvPr>
        </p:nvSpPr>
        <p:spPr>
          <a:xfrm>
            <a:off x="359999" y="1439999"/>
            <a:ext cx="8280000" cy="4680000"/>
          </a:xfrm>
        </p:spPr>
        <p:txBody>
          <a:bodyPr/>
          <a:lstStyle/>
          <a:p>
            <a:r>
              <a:rPr lang="nl-NL" smtClean="0"/>
              <a:t>Klik op het pictogram als u een afbeelding wilt toevoegen</a:t>
            </a:r>
            <a:endParaRPr lang="nl-BE"/>
          </a:p>
        </p:txBody>
      </p:sp>
      <p:sp>
        <p:nvSpPr>
          <p:cNvPr id="6" name="Tijdelijke aanduiding voor tekst 5"/>
          <p:cNvSpPr>
            <a:spLocks noGrp="1"/>
          </p:cNvSpPr>
          <p:nvPr>
            <p:ph type="body" sz="quarter" idx="11"/>
          </p:nvPr>
        </p:nvSpPr>
        <p:spPr>
          <a:xfrm>
            <a:off x="360000" y="6121400"/>
            <a:ext cx="8280000" cy="431800"/>
          </a:xfrm>
        </p:spPr>
        <p:txBody>
          <a:bodyPr/>
          <a:lstStyle>
            <a:lvl1pPr>
              <a:buNone/>
              <a:defRPr sz="1800">
                <a:solidFill>
                  <a:schemeClr val="bg1">
                    <a:lumMod val="50000"/>
                  </a:schemeClr>
                </a:solidFill>
              </a:defRPr>
            </a:lvl1pPr>
            <a:lvl2pPr>
              <a:buNone/>
              <a:defRPr/>
            </a:lvl2pPr>
          </a:lstStyle>
          <a:p>
            <a:pPr lvl="0"/>
            <a:r>
              <a:rPr lang="nl-NL" smtClean="0"/>
              <a:t>Klik om de modelstijlen te bewerken</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pic>
        <p:nvPicPr>
          <p:cNvPr id="6" name="Afbeelding 2"/>
          <p:cNvPicPr>
            <a:picLocks noChangeAspect="1"/>
          </p:cNvPicPr>
          <p:nvPr userDrawn="1"/>
        </p:nvPicPr>
        <p:blipFill>
          <a:blip r:embed="rId2" cstate="print"/>
          <a:srcRect/>
          <a:stretch>
            <a:fillRect/>
          </a:stretch>
        </p:blipFill>
        <p:spPr bwMode="auto">
          <a:xfrm>
            <a:off x="1588" y="0"/>
            <a:ext cx="8997950" cy="7200900"/>
          </a:xfrm>
          <a:prstGeom prst="rect">
            <a:avLst/>
          </a:prstGeom>
          <a:noFill/>
          <a:ln w="9525">
            <a:noFill/>
            <a:miter lim="800000"/>
            <a:headEnd/>
            <a:tailEnd/>
          </a:ln>
        </p:spPr>
      </p:pic>
      <p:sp>
        <p:nvSpPr>
          <p:cNvPr id="14" name="Line 16"/>
          <p:cNvSpPr>
            <a:spLocks noChangeShapeType="1"/>
          </p:cNvSpPr>
          <p:nvPr userDrawn="1"/>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9" name="Afbeelding 18" descr="LOGO_LV_VO_PPT.jpg"/>
          <p:cNvPicPr>
            <a:picLocks noChangeAspect="1"/>
          </p:cNvPicPr>
          <p:nvPr userDrawn="1"/>
        </p:nvPicPr>
        <p:blipFill>
          <a:blip r:embed="rId3" cstate="print"/>
          <a:stretch>
            <a:fillRect/>
          </a:stretch>
        </p:blipFill>
        <p:spPr>
          <a:xfrm>
            <a:off x="7689600" y="6858000"/>
            <a:ext cx="1024128" cy="249936"/>
          </a:xfrm>
          <a:prstGeom prst="rect">
            <a:avLst/>
          </a:prstGeom>
        </p:spPr>
      </p:pic>
      <p:sp>
        <p:nvSpPr>
          <p:cNvPr id="7" name="Tekstvak 6"/>
          <p:cNvSpPr txBox="1"/>
          <p:nvPr userDrawn="1"/>
        </p:nvSpPr>
        <p:spPr>
          <a:xfrm>
            <a:off x="0" y="4320000"/>
            <a:ext cx="9001125" cy="584775"/>
          </a:xfrm>
          <a:prstGeom prst="rect">
            <a:avLst/>
          </a:prstGeom>
          <a:noFill/>
        </p:spPr>
        <p:txBody>
          <a:bodyPr wrap="square" rtlCol="0">
            <a:spAutoFit/>
          </a:bodyPr>
          <a:lstStyle/>
          <a:p>
            <a:pPr algn="ctr"/>
            <a:r>
              <a:rPr lang="nl-BE" dirty="0" smtClean="0"/>
              <a:t>Vragen?</a:t>
            </a:r>
            <a:endParaRPr lang="nl-B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Afbeelding 13" descr="Powerpoint_2011_balkje.jpg"/>
          <p:cNvPicPr>
            <a:picLocks noChangeAspect="1"/>
          </p:cNvPicPr>
          <p:nvPr/>
        </p:nvPicPr>
        <p:blipFill>
          <a:blip r:embed="rId11" cstate="print"/>
          <a:stretch>
            <a:fillRect/>
          </a:stretch>
        </p:blipFill>
        <p:spPr>
          <a:xfrm>
            <a:off x="1714" y="762"/>
            <a:ext cx="8997696" cy="7199376"/>
          </a:xfrm>
          <a:prstGeom prst="rect">
            <a:avLst/>
          </a:prstGeom>
        </p:spPr>
      </p:pic>
      <p:sp>
        <p:nvSpPr>
          <p:cNvPr id="1027" name="Rectangle 3"/>
          <p:cNvSpPr>
            <a:spLocks noGrp="1" noChangeArrowheads="1"/>
          </p:cNvSpPr>
          <p:nvPr>
            <p:ph type="body" idx="1"/>
          </p:nvPr>
        </p:nvSpPr>
        <p:spPr bwMode="auto">
          <a:xfrm>
            <a:off x="358774" y="1440000"/>
            <a:ext cx="8280000" cy="4860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smtClean="0"/>
              <a:t>Klik</a:t>
            </a:r>
            <a:r>
              <a:rPr lang="en-US" dirty="0" smtClean="0"/>
              <a:t> </a:t>
            </a:r>
            <a:r>
              <a:rPr lang="en-US" dirty="0" err="1" smtClean="0"/>
              <a:t>om</a:t>
            </a:r>
            <a:r>
              <a:rPr lang="en-US" dirty="0" smtClean="0"/>
              <a:t> de </a:t>
            </a:r>
            <a:r>
              <a:rPr lang="en-US" dirty="0" err="1" smtClean="0"/>
              <a:t>opmaakprofielen</a:t>
            </a:r>
            <a:r>
              <a:rPr lang="en-US" dirty="0" smtClean="0"/>
              <a:t> van de </a:t>
            </a:r>
            <a:r>
              <a:rPr lang="en-US" dirty="0" err="1" smtClean="0"/>
              <a:t>modeltekst</a:t>
            </a:r>
            <a:r>
              <a:rPr lang="en-US" dirty="0" smtClean="0"/>
              <a:t> </a:t>
            </a:r>
            <a:r>
              <a:rPr lang="en-US" dirty="0" err="1" smtClean="0"/>
              <a:t>te</a:t>
            </a:r>
            <a:r>
              <a:rPr lang="en-US" dirty="0" smtClean="0"/>
              <a:t> </a:t>
            </a:r>
            <a:r>
              <a:rPr lang="en-US" dirty="0" err="1" smtClean="0"/>
              <a:t>bewerken</a:t>
            </a:r>
            <a:endParaRPr lang="en-US" dirty="0" smtClean="0"/>
          </a:p>
          <a:p>
            <a:pPr lvl="1"/>
            <a:r>
              <a:rPr lang="en-US" dirty="0" err="1" smtClean="0"/>
              <a:t>Tweede</a:t>
            </a:r>
            <a:r>
              <a:rPr lang="en-US" dirty="0" smtClean="0"/>
              <a:t> </a:t>
            </a:r>
            <a:r>
              <a:rPr lang="en-US" dirty="0" err="1" smtClean="0"/>
              <a:t>niveau</a:t>
            </a:r>
            <a:endParaRPr lang="en-US" dirty="0" smtClean="0"/>
          </a:p>
          <a:p>
            <a:pPr lvl="2"/>
            <a:r>
              <a:rPr lang="en-US" dirty="0" err="1" smtClean="0"/>
              <a:t>Derde</a:t>
            </a:r>
            <a:r>
              <a:rPr lang="en-US" dirty="0" smtClean="0"/>
              <a:t> </a:t>
            </a:r>
            <a:r>
              <a:rPr lang="en-US" dirty="0" err="1" smtClean="0"/>
              <a:t>niveau</a:t>
            </a:r>
            <a:endParaRPr lang="en-US" dirty="0" smtClean="0"/>
          </a:p>
          <a:p>
            <a:pPr lvl="3"/>
            <a:r>
              <a:rPr lang="en-US" dirty="0" err="1" smtClean="0"/>
              <a:t>Vierde</a:t>
            </a:r>
            <a:r>
              <a:rPr lang="en-US" dirty="0" smtClean="0"/>
              <a:t> </a:t>
            </a:r>
            <a:r>
              <a:rPr lang="en-US" dirty="0" err="1" smtClean="0"/>
              <a:t>niveau</a:t>
            </a:r>
            <a:endParaRPr lang="en-US" dirty="0" smtClean="0"/>
          </a:p>
        </p:txBody>
      </p:sp>
      <p:sp>
        <p:nvSpPr>
          <p:cNvPr id="1026" name="Rectangle 2"/>
          <p:cNvSpPr>
            <a:spLocks noGrp="1" noChangeArrowheads="1"/>
          </p:cNvSpPr>
          <p:nvPr>
            <p:ph type="title"/>
          </p:nvPr>
        </p:nvSpPr>
        <p:spPr bwMode="auto">
          <a:xfrm>
            <a:off x="0" y="0"/>
            <a:ext cx="7197725" cy="719138"/>
          </a:xfrm>
          <a:prstGeom prst="rect">
            <a:avLst/>
          </a:prstGeom>
          <a:noFill/>
          <a:ln w="9525">
            <a:noFill/>
            <a:miter lim="800000"/>
            <a:headEnd/>
            <a:tailEnd/>
          </a:ln>
          <a:effectLst/>
        </p:spPr>
        <p:txBody>
          <a:bodyPr vert="horz" wrap="square" lIns="360000" tIns="0" rIns="360000" bIns="0" numCol="1" anchor="ctr" anchorCtr="0" compatLnSpc="1">
            <a:prstTxWarp prst="textNoShape">
              <a:avLst/>
            </a:prstTxWarp>
          </a:bodyPr>
          <a:lstStyle/>
          <a:p>
            <a:pPr lvl="0"/>
            <a:r>
              <a:rPr lang="en-US" smtClean="0"/>
              <a:t>Klik om het opmaakprofiel te bewerken</a:t>
            </a:r>
          </a:p>
        </p:txBody>
      </p:sp>
      <p:sp>
        <p:nvSpPr>
          <p:cNvPr id="16" name="Line 16"/>
          <p:cNvSpPr>
            <a:spLocks noChangeShapeType="1"/>
          </p:cNvSpPr>
          <p:nvPr/>
        </p:nvSpPr>
        <p:spPr bwMode="auto">
          <a:xfrm>
            <a:off x="-1" y="6743722"/>
            <a:ext cx="9001125" cy="0"/>
          </a:xfrm>
          <a:prstGeom prst="line">
            <a:avLst/>
          </a:prstGeom>
          <a:noFill/>
          <a:ln w="12700">
            <a:solidFill>
              <a:srgbClr val="009EE0"/>
            </a:solidFill>
            <a:round/>
            <a:headEnd/>
            <a:tailEnd/>
          </a:ln>
          <a:effectLst/>
        </p:spPr>
        <p:txBody>
          <a:bodyPr wrap="none" anchor="ctr"/>
          <a:lstStyle/>
          <a:p>
            <a:endParaRPr lang="nl-BE"/>
          </a:p>
        </p:txBody>
      </p:sp>
      <p:pic>
        <p:nvPicPr>
          <p:cNvPr id="17" name="Afbeelding 16" descr="LOGO_LV_VO_PPT.jpg"/>
          <p:cNvPicPr>
            <a:picLocks noChangeAspect="1"/>
          </p:cNvPicPr>
          <p:nvPr/>
        </p:nvPicPr>
        <p:blipFill>
          <a:blip r:embed="rId12" cstate="print"/>
          <a:stretch>
            <a:fillRect/>
          </a:stretch>
        </p:blipFill>
        <p:spPr>
          <a:xfrm>
            <a:off x="7689600" y="6858000"/>
            <a:ext cx="1024128" cy="249936"/>
          </a:xfrm>
          <a:prstGeom prst="rect">
            <a:avLst/>
          </a:prstGeom>
        </p:spPr>
      </p:pic>
      <p:sp>
        <p:nvSpPr>
          <p:cNvPr id="8" name="Rectangle 14"/>
          <p:cNvSpPr>
            <a:spLocks noChangeArrowheads="1"/>
          </p:cNvSpPr>
          <p:nvPr/>
        </p:nvSpPr>
        <p:spPr bwMode="auto">
          <a:xfrm>
            <a:off x="4227513" y="6894000"/>
            <a:ext cx="533400" cy="153888"/>
          </a:xfrm>
          <a:prstGeom prst="rect">
            <a:avLst/>
          </a:prstGeom>
          <a:noFill/>
          <a:ln w="9525">
            <a:noFill/>
            <a:miter lim="800000"/>
            <a:headEnd/>
            <a:tailEnd/>
          </a:ln>
          <a:effectLst/>
        </p:spPr>
        <p:txBody>
          <a:bodyPr lIns="0" tIns="0" rIns="0" bIns="0">
            <a:spAutoFit/>
          </a:bodyPr>
          <a:lstStyle/>
          <a:p>
            <a:fld id="{92907300-FFFF-4127-99D4-AAEFFF2CAB6A}" type="slidenum">
              <a:rPr lang="en-US" sz="1000" baseline="0">
                <a:solidFill>
                  <a:schemeClr val="tx1">
                    <a:lumMod val="75000"/>
                    <a:lumOff val="25000"/>
                  </a:schemeClr>
                </a:solidFill>
              </a:rPr>
              <a:pPr/>
              <a:t>‹nr.›</a:t>
            </a:fld>
            <a:endParaRPr lang="nl-BE" sz="1000" baseline="0" dirty="0">
              <a:solidFill>
                <a:schemeClr val="tx1">
                  <a:lumMod val="75000"/>
                  <a:lumOff val="25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52" r:id="rId5"/>
    <p:sldLayoutId id="2147483658" r:id="rId6"/>
    <p:sldLayoutId id="2147483656" r:id="rId7"/>
    <p:sldLayoutId id="2147483661" r:id="rId8"/>
    <p:sldLayoutId id="2147483663" r:id="rId9"/>
  </p:sldLayoutIdLst>
  <p:timing>
    <p:tnLst>
      <p:par>
        <p:cTn id="1" dur="indefinite" restart="never" nodeType="tmRoot"/>
      </p:par>
    </p:tnLst>
  </p:timing>
  <p:txStyles>
    <p:titleStyle>
      <a:lvl1pPr algn="l" rtl="0" eaLnBrk="1" fontAlgn="base" hangingPunct="1">
        <a:spcBef>
          <a:spcPct val="0"/>
        </a:spcBef>
        <a:spcAft>
          <a:spcPct val="0"/>
        </a:spcAft>
        <a:defRPr sz="2000">
          <a:solidFill>
            <a:srgbClr val="F8F8F8"/>
          </a:solidFill>
          <a:latin typeface="+mj-lt"/>
          <a:ea typeface="+mj-ea"/>
          <a:cs typeface="+mj-cs"/>
        </a:defRPr>
      </a:lvl1pPr>
      <a:lvl2pPr algn="l" rtl="0" eaLnBrk="1" fontAlgn="base" hangingPunct="1">
        <a:spcBef>
          <a:spcPct val="0"/>
        </a:spcBef>
        <a:spcAft>
          <a:spcPct val="0"/>
        </a:spcAft>
        <a:defRPr sz="2000">
          <a:solidFill>
            <a:srgbClr val="F8F8F8"/>
          </a:solidFill>
          <a:latin typeface="Verdana" pitchFamily="34" charset="0"/>
        </a:defRPr>
      </a:lvl2pPr>
      <a:lvl3pPr algn="l" rtl="0" eaLnBrk="1" fontAlgn="base" hangingPunct="1">
        <a:spcBef>
          <a:spcPct val="0"/>
        </a:spcBef>
        <a:spcAft>
          <a:spcPct val="0"/>
        </a:spcAft>
        <a:defRPr sz="2000">
          <a:solidFill>
            <a:srgbClr val="F8F8F8"/>
          </a:solidFill>
          <a:latin typeface="Verdana" pitchFamily="34" charset="0"/>
        </a:defRPr>
      </a:lvl3pPr>
      <a:lvl4pPr algn="l" rtl="0" eaLnBrk="1" fontAlgn="base" hangingPunct="1">
        <a:spcBef>
          <a:spcPct val="0"/>
        </a:spcBef>
        <a:spcAft>
          <a:spcPct val="0"/>
        </a:spcAft>
        <a:defRPr sz="2000">
          <a:solidFill>
            <a:srgbClr val="F8F8F8"/>
          </a:solidFill>
          <a:latin typeface="Verdana" pitchFamily="34" charset="0"/>
        </a:defRPr>
      </a:lvl4pPr>
      <a:lvl5pPr algn="l" rtl="0" eaLnBrk="1" fontAlgn="base" hangingPunct="1">
        <a:spcBef>
          <a:spcPct val="0"/>
        </a:spcBef>
        <a:spcAft>
          <a:spcPct val="0"/>
        </a:spcAft>
        <a:defRPr sz="2000">
          <a:solidFill>
            <a:srgbClr val="F8F8F8"/>
          </a:solidFill>
          <a:latin typeface="Verdana" pitchFamily="34" charset="0"/>
        </a:defRPr>
      </a:lvl5pPr>
      <a:lvl6pPr marL="457200" algn="l" rtl="0" eaLnBrk="1" fontAlgn="base" hangingPunct="1">
        <a:spcBef>
          <a:spcPct val="0"/>
        </a:spcBef>
        <a:spcAft>
          <a:spcPct val="0"/>
        </a:spcAft>
        <a:defRPr sz="2000">
          <a:solidFill>
            <a:srgbClr val="F8F8F8"/>
          </a:solidFill>
          <a:latin typeface="Verdana" pitchFamily="34" charset="0"/>
        </a:defRPr>
      </a:lvl6pPr>
      <a:lvl7pPr marL="914400" algn="l" rtl="0" eaLnBrk="1" fontAlgn="base" hangingPunct="1">
        <a:spcBef>
          <a:spcPct val="0"/>
        </a:spcBef>
        <a:spcAft>
          <a:spcPct val="0"/>
        </a:spcAft>
        <a:defRPr sz="2000">
          <a:solidFill>
            <a:srgbClr val="F8F8F8"/>
          </a:solidFill>
          <a:latin typeface="Verdana" pitchFamily="34" charset="0"/>
        </a:defRPr>
      </a:lvl7pPr>
      <a:lvl8pPr marL="1371600" algn="l" rtl="0" eaLnBrk="1" fontAlgn="base" hangingPunct="1">
        <a:spcBef>
          <a:spcPct val="0"/>
        </a:spcBef>
        <a:spcAft>
          <a:spcPct val="0"/>
        </a:spcAft>
        <a:defRPr sz="2000">
          <a:solidFill>
            <a:srgbClr val="F8F8F8"/>
          </a:solidFill>
          <a:latin typeface="Verdana" pitchFamily="34" charset="0"/>
        </a:defRPr>
      </a:lvl8pPr>
      <a:lvl9pPr marL="1828800" algn="l" rtl="0" eaLnBrk="1" fontAlgn="base" hangingPunct="1">
        <a:spcBef>
          <a:spcPct val="0"/>
        </a:spcBef>
        <a:spcAft>
          <a:spcPct val="0"/>
        </a:spcAft>
        <a:defRPr sz="2000">
          <a:solidFill>
            <a:srgbClr val="F8F8F8"/>
          </a:solidFill>
          <a:latin typeface="Verdana" pitchFamily="34" charset="0"/>
        </a:defRPr>
      </a:lvl9pPr>
    </p:titleStyle>
    <p:bodyStyle>
      <a:lvl1pPr marL="363538" indent="-363538" algn="l" rtl="0" eaLnBrk="1" fontAlgn="base" hangingPunct="1">
        <a:spcBef>
          <a:spcPct val="20000"/>
        </a:spcBef>
        <a:spcAft>
          <a:spcPct val="0"/>
        </a:spcAft>
        <a:buClr>
          <a:schemeClr val="accent1"/>
        </a:buClr>
        <a:buSzPct val="60000"/>
        <a:buChar char="•"/>
        <a:defRPr sz="2000">
          <a:solidFill>
            <a:schemeClr val="tx1">
              <a:lumMod val="65000"/>
              <a:lumOff val="35000"/>
            </a:schemeClr>
          </a:solidFill>
          <a:latin typeface="+mn-lt"/>
          <a:ea typeface="+mn-ea"/>
          <a:cs typeface="+mn-cs"/>
        </a:defRPr>
      </a:lvl1pPr>
      <a:lvl2pPr marL="830263" indent="-465138" algn="l" rtl="0" eaLnBrk="1" fontAlgn="base" hangingPunct="1">
        <a:spcBef>
          <a:spcPct val="20000"/>
        </a:spcBef>
        <a:spcAft>
          <a:spcPct val="0"/>
        </a:spcAft>
        <a:buClr>
          <a:schemeClr val="tx1">
            <a:lumMod val="50000"/>
            <a:lumOff val="50000"/>
          </a:schemeClr>
        </a:buClr>
        <a:buSzPct val="65000"/>
        <a:buChar char="•"/>
        <a:defRPr>
          <a:solidFill>
            <a:schemeClr val="tx1">
              <a:lumMod val="65000"/>
              <a:lumOff val="35000"/>
            </a:schemeClr>
          </a:solidFill>
          <a:latin typeface="+mn-lt"/>
        </a:defRPr>
      </a:lvl2pPr>
      <a:lvl3pPr marL="1285875" indent="-393700" algn="l" rtl="0" eaLnBrk="1" fontAlgn="base" hangingPunct="1">
        <a:spcBef>
          <a:spcPct val="20000"/>
        </a:spcBef>
        <a:spcAft>
          <a:spcPct val="0"/>
        </a:spcAft>
        <a:buClr>
          <a:schemeClr val="accent3"/>
        </a:buClr>
        <a:buSzPct val="75000"/>
        <a:buFont typeface="Wingdings" pitchFamily="2" charset="2"/>
        <a:buChar char="§"/>
        <a:defRPr>
          <a:solidFill>
            <a:schemeClr val="tx1">
              <a:lumMod val="65000"/>
              <a:lumOff val="35000"/>
            </a:schemeClr>
          </a:solidFill>
          <a:latin typeface="+mn-lt"/>
        </a:defRPr>
      </a:lvl3pPr>
      <a:lvl4pPr marL="1782763" indent="-398463" algn="l" rtl="0" eaLnBrk="1" fontAlgn="base" hangingPunct="1">
        <a:spcBef>
          <a:spcPct val="20000"/>
        </a:spcBef>
        <a:spcAft>
          <a:spcPct val="0"/>
        </a:spcAft>
        <a:buClr>
          <a:schemeClr val="tx1">
            <a:lumMod val="50000"/>
            <a:lumOff val="50000"/>
          </a:schemeClr>
        </a:buClr>
        <a:buSzPct val="75000"/>
        <a:buFont typeface="Wingdings" pitchFamily="2" charset="2"/>
        <a:buChar char="§"/>
        <a:defRPr>
          <a:solidFill>
            <a:schemeClr val="tx1">
              <a:lumMod val="65000"/>
              <a:lumOff val="35000"/>
            </a:schemeClr>
          </a:solidFill>
          <a:latin typeface="+mn-lt"/>
        </a:defRPr>
      </a:lvl4pPr>
      <a:lvl5pPr marL="2208213" indent="-346075" algn="l" rtl="0" eaLnBrk="1" fontAlgn="base" hangingPunct="1">
        <a:spcBef>
          <a:spcPct val="20000"/>
        </a:spcBef>
        <a:spcAft>
          <a:spcPct val="0"/>
        </a:spcAft>
        <a:buSzPct val="75000"/>
        <a:buChar char="•"/>
        <a:defRPr>
          <a:solidFill>
            <a:schemeClr val="tx1">
              <a:lumMod val="65000"/>
              <a:lumOff val="35000"/>
            </a:schemeClr>
          </a:solidFill>
          <a:latin typeface="+mn-lt"/>
        </a:defRPr>
      </a:lvl5pPr>
      <a:lvl6pPr marL="2665413" indent="-346075" algn="l" rtl="0" eaLnBrk="1" fontAlgn="base" hangingPunct="1">
        <a:spcBef>
          <a:spcPct val="20000"/>
        </a:spcBef>
        <a:spcAft>
          <a:spcPct val="0"/>
        </a:spcAft>
        <a:buSzPct val="75000"/>
        <a:buChar char="•"/>
        <a:defRPr>
          <a:solidFill>
            <a:srgbClr val="868686"/>
          </a:solidFill>
          <a:latin typeface="+mn-lt"/>
        </a:defRPr>
      </a:lvl6pPr>
      <a:lvl7pPr marL="3122613" indent="-346075" algn="l" rtl="0" eaLnBrk="1" fontAlgn="base" hangingPunct="1">
        <a:spcBef>
          <a:spcPct val="20000"/>
        </a:spcBef>
        <a:spcAft>
          <a:spcPct val="0"/>
        </a:spcAft>
        <a:buSzPct val="75000"/>
        <a:buChar char="•"/>
        <a:defRPr>
          <a:solidFill>
            <a:srgbClr val="868686"/>
          </a:solidFill>
          <a:latin typeface="+mn-lt"/>
        </a:defRPr>
      </a:lvl7pPr>
      <a:lvl8pPr marL="3579813" indent="-346075" algn="l" rtl="0" eaLnBrk="1" fontAlgn="base" hangingPunct="1">
        <a:spcBef>
          <a:spcPct val="20000"/>
        </a:spcBef>
        <a:spcAft>
          <a:spcPct val="0"/>
        </a:spcAft>
        <a:buSzPct val="75000"/>
        <a:buChar char="•"/>
        <a:defRPr>
          <a:solidFill>
            <a:srgbClr val="868686"/>
          </a:solidFill>
          <a:latin typeface="+mn-lt"/>
        </a:defRPr>
      </a:lvl8pPr>
      <a:lvl9pPr marL="4037013" indent="-346075" algn="l" rtl="0" eaLnBrk="1" fontAlgn="base" hangingPunct="1">
        <a:spcBef>
          <a:spcPct val="20000"/>
        </a:spcBef>
        <a:spcAft>
          <a:spcPct val="0"/>
        </a:spcAft>
        <a:buSzPct val="75000"/>
        <a:buChar char="•"/>
        <a:defRPr>
          <a:solidFill>
            <a:srgbClr val="868686"/>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asja.debruyne@lv.vlaanderen.b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358775" y="5033968"/>
            <a:ext cx="8390259" cy="306387"/>
          </a:xfrm>
        </p:spPr>
        <p:txBody>
          <a:bodyPr/>
          <a:lstStyle/>
          <a:p>
            <a:r>
              <a:rPr lang="nl-BE" dirty="0" smtClean="0">
                <a:solidFill>
                  <a:srgbClr val="002060"/>
                </a:solidFill>
              </a:rPr>
              <a:t>Sasja De Bruyne, Departement Landbouw en Visserij, Vlaamse Overheid</a:t>
            </a:r>
            <a:endParaRPr lang="nl-BE" dirty="0">
              <a:solidFill>
                <a:srgbClr val="002060"/>
              </a:solidFill>
            </a:endParaRPr>
          </a:p>
        </p:txBody>
      </p:sp>
      <p:sp>
        <p:nvSpPr>
          <p:cNvPr id="3" name="Titel 2"/>
          <p:cNvSpPr>
            <a:spLocks noGrp="1"/>
          </p:cNvSpPr>
          <p:nvPr>
            <p:ph type="ctrTitle"/>
          </p:nvPr>
        </p:nvSpPr>
        <p:spPr/>
        <p:txBody>
          <a:bodyPr/>
          <a:lstStyle/>
          <a:p>
            <a:r>
              <a:rPr lang="nl-BE" dirty="0" smtClean="0">
                <a:solidFill>
                  <a:srgbClr val="002060"/>
                </a:solidFill>
              </a:rPr>
              <a:t>AQUACULTUURBELEID: Wat beweegt er op </a:t>
            </a:r>
            <a:r>
              <a:rPr lang="nl-BE" dirty="0" err="1" smtClean="0">
                <a:solidFill>
                  <a:srgbClr val="002060"/>
                </a:solidFill>
              </a:rPr>
              <a:t>vlaams</a:t>
            </a:r>
            <a:r>
              <a:rPr lang="nl-BE" dirty="0" smtClean="0">
                <a:solidFill>
                  <a:srgbClr val="002060"/>
                </a:solidFill>
              </a:rPr>
              <a:t> EN EUROPEES niveau?</a:t>
            </a:r>
            <a:endParaRPr lang="nl-BE"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VLAAMS AQUACULTUURPLATFORM: NETWERK</a:t>
            </a:r>
            <a:endParaRPr lang="nl-BE" dirty="0"/>
          </a:p>
        </p:txBody>
      </p:sp>
      <p:sp>
        <p:nvSpPr>
          <p:cNvPr id="3" name="Tijdelijke aanduiding voor inhoud 2"/>
          <p:cNvSpPr>
            <a:spLocks noGrp="1"/>
          </p:cNvSpPr>
          <p:nvPr>
            <p:ph idx="1"/>
          </p:nvPr>
        </p:nvSpPr>
        <p:spPr/>
        <p:txBody>
          <a:bodyPr/>
          <a:lstStyle/>
          <a:p>
            <a:r>
              <a:rPr lang="nl-BE" dirty="0" smtClean="0">
                <a:solidFill>
                  <a:srgbClr val="FF0000"/>
                </a:solidFill>
              </a:rPr>
              <a:t>Netwerkvergadering(en) : 2 juli 2013: </a:t>
            </a:r>
          </a:p>
          <a:p>
            <a:pPr lvl="1"/>
            <a:r>
              <a:rPr lang="nl-BE" dirty="0" smtClean="0">
                <a:solidFill>
                  <a:srgbClr val="002060"/>
                </a:solidFill>
              </a:rPr>
              <a:t>integrerende industrieparken</a:t>
            </a:r>
          </a:p>
          <a:p>
            <a:pPr lvl="1"/>
            <a:r>
              <a:rPr lang="nl-BE" dirty="0" smtClean="0">
                <a:solidFill>
                  <a:srgbClr val="002060"/>
                </a:solidFill>
              </a:rPr>
              <a:t>het </a:t>
            </a:r>
            <a:r>
              <a:rPr lang="nl-BE" dirty="0">
                <a:solidFill>
                  <a:srgbClr val="002060"/>
                </a:solidFill>
              </a:rPr>
              <a:t>opzetten van </a:t>
            </a:r>
            <a:r>
              <a:rPr lang="nl-BE" dirty="0" err="1" smtClean="0">
                <a:solidFill>
                  <a:srgbClr val="002060"/>
                </a:solidFill>
              </a:rPr>
              <a:t>PPPs</a:t>
            </a:r>
            <a:endParaRPr lang="nl-BE" dirty="0">
              <a:solidFill>
                <a:srgbClr val="002060"/>
              </a:solidFill>
            </a:endParaRPr>
          </a:p>
          <a:p>
            <a:pPr lvl="1"/>
            <a:r>
              <a:rPr lang="nl-BE" dirty="0" smtClean="0">
                <a:solidFill>
                  <a:srgbClr val="002060"/>
                </a:solidFill>
              </a:rPr>
              <a:t>het </a:t>
            </a:r>
            <a:r>
              <a:rPr lang="nl-BE" dirty="0">
                <a:solidFill>
                  <a:srgbClr val="002060"/>
                </a:solidFill>
              </a:rPr>
              <a:t>stimuleren van een nieuwe economische activiteit, in </a:t>
            </a:r>
            <a:r>
              <a:rPr lang="nl-BE" dirty="0" err="1">
                <a:solidFill>
                  <a:srgbClr val="002060"/>
                </a:solidFill>
              </a:rPr>
              <a:t>casu</a:t>
            </a:r>
            <a:r>
              <a:rPr lang="nl-BE" dirty="0">
                <a:solidFill>
                  <a:srgbClr val="002060"/>
                </a:solidFill>
              </a:rPr>
              <a:t> </a:t>
            </a:r>
            <a:r>
              <a:rPr lang="nl-BE" dirty="0" smtClean="0">
                <a:solidFill>
                  <a:srgbClr val="002060"/>
                </a:solidFill>
              </a:rPr>
              <a:t>biogas</a:t>
            </a:r>
          </a:p>
          <a:p>
            <a:r>
              <a:rPr lang="nl-BE" dirty="0" smtClean="0">
                <a:solidFill>
                  <a:srgbClr val="FF0000"/>
                </a:solidFill>
              </a:rPr>
              <a:t>Jaarlijks symposium</a:t>
            </a:r>
            <a:endParaRPr lang="nl-BE" dirty="0">
              <a:solidFill>
                <a:srgbClr val="FF0000"/>
              </a:solidFill>
            </a:endParaRPr>
          </a:p>
        </p:txBody>
      </p:sp>
    </p:spTree>
    <p:extLst>
      <p:ext uri="{BB962C8B-B14F-4D97-AF65-F5344CB8AC3E}">
        <p14:creationId xmlns:p14="http://schemas.microsoft.com/office/powerpoint/2010/main" val="1310771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a:t>NATIONAAL STRATEGISCH PLAN VOOR AQUACULTUUR</a:t>
            </a:r>
          </a:p>
        </p:txBody>
      </p:sp>
      <p:sp>
        <p:nvSpPr>
          <p:cNvPr id="3" name="Tijdelijke aanduiding voor inhoud 2"/>
          <p:cNvSpPr>
            <a:spLocks noGrp="1"/>
          </p:cNvSpPr>
          <p:nvPr>
            <p:ph idx="1"/>
          </p:nvPr>
        </p:nvSpPr>
        <p:spPr>
          <a:xfrm>
            <a:off x="324098" y="1440210"/>
            <a:ext cx="8280000" cy="4860000"/>
          </a:xfrm>
        </p:spPr>
        <p:txBody>
          <a:bodyPr/>
          <a:lstStyle/>
          <a:p>
            <a:pPr marL="0" indent="0">
              <a:buNone/>
            </a:pPr>
            <a:r>
              <a:rPr lang="nl-BE" sz="2400" dirty="0">
                <a:solidFill>
                  <a:srgbClr val="FF0000"/>
                </a:solidFill>
              </a:rPr>
              <a:t>Ex ante </a:t>
            </a:r>
            <a:r>
              <a:rPr lang="nl-BE" sz="2400" dirty="0" err="1">
                <a:solidFill>
                  <a:srgbClr val="FF0000"/>
                </a:solidFill>
              </a:rPr>
              <a:t>conditionaliteit</a:t>
            </a:r>
            <a:endParaRPr lang="nl-BE" sz="2400" dirty="0">
              <a:solidFill>
                <a:srgbClr val="FF0000"/>
              </a:solidFill>
            </a:endParaRPr>
          </a:p>
          <a:p>
            <a:pPr marL="0" indent="0">
              <a:buNone/>
            </a:pPr>
            <a:endParaRPr lang="nl-BE" sz="2400" dirty="0" smtClean="0">
              <a:solidFill>
                <a:srgbClr val="FF0000"/>
              </a:solidFill>
            </a:endParaRPr>
          </a:p>
          <a:p>
            <a:pPr marL="0" indent="0">
              <a:buNone/>
            </a:pPr>
            <a:r>
              <a:rPr lang="nl-BE" sz="2400" dirty="0" smtClean="0">
                <a:solidFill>
                  <a:srgbClr val="FF0000"/>
                </a:solidFill>
              </a:rPr>
              <a:t>STRATEGISCHE </a:t>
            </a:r>
            <a:r>
              <a:rPr lang="nl-BE" sz="2400" dirty="0">
                <a:solidFill>
                  <a:srgbClr val="FF0000"/>
                </a:solidFill>
              </a:rPr>
              <a:t>RICHTLIJNEN EC</a:t>
            </a:r>
          </a:p>
          <a:p>
            <a:pPr lvl="1">
              <a:buFont typeface="+mj-lt"/>
              <a:buAutoNum type="arabicPeriod"/>
            </a:pPr>
            <a:r>
              <a:rPr lang="nl-BE" sz="2000" i="1" dirty="0" smtClean="0">
                <a:solidFill>
                  <a:srgbClr val="002060"/>
                </a:solidFill>
              </a:rPr>
              <a:t>Administratieve procedures vereenvoudigen</a:t>
            </a:r>
          </a:p>
          <a:p>
            <a:pPr lvl="1">
              <a:buFont typeface="+mj-lt"/>
              <a:buAutoNum type="arabicPeriod"/>
            </a:pPr>
            <a:r>
              <a:rPr lang="nl-BE" sz="2000" i="1" dirty="0" smtClean="0">
                <a:solidFill>
                  <a:srgbClr val="002060"/>
                </a:solidFill>
              </a:rPr>
              <a:t>Duurzame ontwikkeling en groei van aquacultuur verzekeren, o.a. </a:t>
            </a:r>
            <a:r>
              <a:rPr lang="nl-BE" sz="2000" i="1" dirty="0" err="1" smtClean="0">
                <a:solidFill>
                  <a:srgbClr val="002060"/>
                </a:solidFill>
              </a:rPr>
              <a:t>a.h.v</a:t>
            </a:r>
            <a:r>
              <a:rPr lang="nl-BE" sz="2000" i="1" dirty="0" smtClean="0">
                <a:solidFill>
                  <a:srgbClr val="002060"/>
                </a:solidFill>
              </a:rPr>
              <a:t>. gecoördineerde ruimtelijke ordening</a:t>
            </a:r>
          </a:p>
          <a:p>
            <a:pPr lvl="1">
              <a:buFont typeface="+mj-lt"/>
              <a:buAutoNum type="arabicPeriod"/>
            </a:pPr>
            <a:r>
              <a:rPr lang="nl-BE" sz="2000" i="1" dirty="0" smtClean="0">
                <a:solidFill>
                  <a:srgbClr val="002060"/>
                </a:solidFill>
              </a:rPr>
              <a:t>Concurrentievermogen van de EU aquacultuur versterken</a:t>
            </a:r>
          </a:p>
          <a:p>
            <a:pPr lvl="1">
              <a:buFont typeface="+mj-lt"/>
              <a:buAutoNum type="arabicPeriod"/>
            </a:pPr>
            <a:r>
              <a:rPr lang="nl-BE" sz="2000" i="1" dirty="0" smtClean="0">
                <a:solidFill>
                  <a:srgbClr val="002060"/>
                </a:solidFill>
              </a:rPr>
              <a:t>Gelijk speelveld door benutten concurrentievoordelen</a:t>
            </a:r>
          </a:p>
          <a:p>
            <a:pPr marL="447675" lvl="1" indent="0">
              <a:buNone/>
            </a:pPr>
            <a:endParaRPr lang="nl-BE" sz="2000" i="1" dirty="0" smtClean="0">
              <a:solidFill>
                <a:srgbClr val="002060"/>
              </a:solidFill>
            </a:endParaRPr>
          </a:p>
        </p:txBody>
      </p:sp>
    </p:spTree>
    <p:extLst>
      <p:ext uri="{BB962C8B-B14F-4D97-AF65-F5344CB8AC3E}">
        <p14:creationId xmlns:p14="http://schemas.microsoft.com/office/powerpoint/2010/main" val="22106705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a:t>NATIONAAL STRATEGISCH PLAN VOOR AQUACULTUUR</a:t>
            </a:r>
          </a:p>
        </p:txBody>
      </p:sp>
      <p:sp>
        <p:nvSpPr>
          <p:cNvPr id="3" name="Tijdelijke aanduiding voor inhoud 2"/>
          <p:cNvSpPr>
            <a:spLocks noGrp="1"/>
          </p:cNvSpPr>
          <p:nvPr>
            <p:ph idx="1"/>
          </p:nvPr>
        </p:nvSpPr>
        <p:spPr/>
        <p:txBody>
          <a:bodyPr/>
          <a:lstStyle/>
          <a:p>
            <a:pPr marL="0" indent="0">
              <a:buNone/>
            </a:pPr>
            <a:r>
              <a:rPr lang="nl-BE" sz="2400" dirty="0" smtClean="0">
                <a:solidFill>
                  <a:srgbClr val="FF0000"/>
                </a:solidFill>
              </a:rPr>
              <a:t>BELGISCH NSP</a:t>
            </a:r>
          </a:p>
          <a:p>
            <a:pPr marL="0" indent="0">
              <a:buNone/>
            </a:pPr>
            <a:endParaRPr lang="nl-BE" u="sng" dirty="0" smtClean="0">
              <a:solidFill>
                <a:srgbClr val="002060"/>
              </a:solidFill>
            </a:endParaRPr>
          </a:p>
          <a:p>
            <a:pPr marL="0" indent="0">
              <a:buNone/>
            </a:pPr>
            <a:r>
              <a:rPr lang="nl-BE" u="sng" dirty="0" smtClean="0">
                <a:solidFill>
                  <a:srgbClr val="002060"/>
                </a:solidFill>
              </a:rPr>
              <a:t>Gemeenschappelijke prioriteiten Vlaanderen en Wallonië</a:t>
            </a:r>
            <a:r>
              <a:rPr lang="nl-BE" dirty="0" smtClean="0">
                <a:solidFill>
                  <a:srgbClr val="002060"/>
                </a:solidFill>
              </a:rPr>
              <a:t>:</a:t>
            </a:r>
          </a:p>
          <a:p>
            <a:pPr lvl="0"/>
            <a:r>
              <a:rPr lang="nl-BE" dirty="0">
                <a:solidFill>
                  <a:srgbClr val="002060"/>
                </a:solidFill>
              </a:rPr>
              <a:t>V</a:t>
            </a:r>
            <a:r>
              <a:rPr lang="nl-BE" dirty="0" smtClean="0">
                <a:solidFill>
                  <a:srgbClr val="002060"/>
                </a:solidFill>
              </a:rPr>
              <a:t>erduurzamen </a:t>
            </a:r>
            <a:r>
              <a:rPr lang="nl-BE" dirty="0">
                <a:solidFill>
                  <a:srgbClr val="002060"/>
                </a:solidFill>
              </a:rPr>
              <a:t>van de </a:t>
            </a:r>
            <a:r>
              <a:rPr lang="nl-BE" dirty="0" smtClean="0">
                <a:solidFill>
                  <a:srgbClr val="002060"/>
                </a:solidFill>
              </a:rPr>
              <a:t>BE aquacultuur</a:t>
            </a:r>
            <a:endParaRPr lang="nl-BE" dirty="0">
              <a:solidFill>
                <a:srgbClr val="002060"/>
              </a:solidFill>
            </a:endParaRPr>
          </a:p>
          <a:p>
            <a:pPr lvl="0"/>
            <a:r>
              <a:rPr lang="nl-BE" dirty="0">
                <a:solidFill>
                  <a:srgbClr val="002060"/>
                </a:solidFill>
              </a:rPr>
              <a:t>I</a:t>
            </a:r>
            <a:r>
              <a:rPr lang="nl-BE" dirty="0" smtClean="0">
                <a:solidFill>
                  <a:srgbClr val="002060"/>
                </a:solidFill>
              </a:rPr>
              <a:t>nzetten op </a:t>
            </a:r>
            <a:r>
              <a:rPr lang="nl-BE" dirty="0" err="1" smtClean="0">
                <a:solidFill>
                  <a:srgbClr val="002060"/>
                </a:solidFill>
              </a:rPr>
              <a:t>concurrentiële</a:t>
            </a:r>
            <a:r>
              <a:rPr lang="nl-BE" dirty="0" smtClean="0">
                <a:solidFill>
                  <a:srgbClr val="002060"/>
                </a:solidFill>
              </a:rPr>
              <a:t> </a:t>
            </a:r>
            <a:r>
              <a:rPr lang="nl-BE" dirty="0">
                <a:solidFill>
                  <a:srgbClr val="002060"/>
                </a:solidFill>
              </a:rPr>
              <a:t>Belgische aquacultuur door het stimuleren van de productie van producten met een hoge toegevoegde waarde</a:t>
            </a:r>
          </a:p>
          <a:p>
            <a:pPr lvl="0"/>
            <a:r>
              <a:rPr lang="nl-BE" dirty="0">
                <a:solidFill>
                  <a:srgbClr val="002060"/>
                </a:solidFill>
              </a:rPr>
              <a:t>D</a:t>
            </a:r>
            <a:r>
              <a:rPr lang="nl-BE" dirty="0" smtClean="0">
                <a:solidFill>
                  <a:srgbClr val="002060"/>
                </a:solidFill>
              </a:rPr>
              <a:t>e </a:t>
            </a:r>
            <a:r>
              <a:rPr lang="nl-BE" dirty="0">
                <a:solidFill>
                  <a:srgbClr val="002060"/>
                </a:solidFill>
              </a:rPr>
              <a:t>vereenvoudiging van het vergunningenbeleid</a:t>
            </a:r>
          </a:p>
          <a:p>
            <a:pPr lvl="0"/>
            <a:r>
              <a:rPr lang="nl-BE" dirty="0">
                <a:solidFill>
                  <a:srgbClr val="002060"/>
                </a:solidFill>
              </a:rPr>
              <a:t>K</a:t>
            </a:r>
            <a:r>
              <a:rPr lang="nl-BE" dirty="0" smtClean="0">
                <a:solidFill>
                  <a:srgbClr val="002060"/>
                </a:solidFill>
              </a:rPr>
              <a:t>ennisuitwisseling</a:t>
            </a:r>
          </a:p>
          <a:p>
            <a:pPr lvl="0"/>
            <a:r>
              <a:rPr lang="nl-BE" dirty="0">
                <a:solidFill>
                  <a:srgbClr val="002060"/>
                </a:solidFill>
              </a:rPr>
              <a:t>E</a:t>
            </a:r>
            <a:r>
              <a:rPr lang="nl-BE" dirty="0" smtClean="0">
                <a:solidFill>
                  <a:srgbClr val="002060"/>
                </a:solidFill>
              </a:rPr>
              <a:t>conomische haalbaarheid</a:t>
            </a:r>
          </a:p>
          <a:p>
            <a:pPr lvl="0"/>
            <a:endParaRPr lang="nl-BE" dirty="0">
              <a:solidFill>
                <a:srgbClr val="002060"/>
              </a:solidFill>
            </a:endParaRPr>
          </a:p>
          <a:p>
            <a:pPr marL="0" indent="0">
              <a:buNone/>
            </a:pPr>
            <a:endParaRPr lang="nl-BE" dirty="0"/>
          </a:p>
        </p:txBody>
      </p:sp>
    </p:spTree>
    <p:extLst>
      <p:ext uri="{BB962C8B-B14F-4D97-AF65-F5344CB8AC3E}">
        <p14:creationId xmlns:p14="http://schemas.microsoft.com/office/powerpoint/2010/main" val="3288831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smtClean="0"/>
              <a:t>NATIONAAL STRATEGISCH PLAN VOOR AQUACULTUUR</a:t>
            </a:r>
            <a:endParaRPr lang="nl-BE" dirty="0"/>
          </a:p>
        </p:txBody>
      </p:sp>
      <p:sp>
        <p:nvSpPr>
          <p:cNvPr id="3" name="Tijdelijke aanduiding voor inhoud 2"/>
          <p:cNvSpPr>
            <a:spLocks noGrp="1"/>
          </p:cNvSpPr>
          <p:nvPr>
            <p:ph idx="1"/>
          </p:nvPr>
        </p:nvSpPr>
        <p:spPr/>
        <p:txBody>
          <a:bodyPr/>
          <a:lstStyle/>
          <a:p>
            <a:pPr marL="0" lvl="1" indent="0">
              <a:buClr>
                <a:schemeClr val="accent1"/>
              </a:buClr>
              <a:buSzPct val="90000"/>
              <a:buNone/>
            </a:pPr>
            <a:r>
              <a:rPr lang="nl-BE" sz="2400" dirty="0">
                <a:solidFill>
                  <a:srgbClr val="FF0000"/>
                </a:solidFill>
                <a:ea typeface="+mn-ea"/>
                <a:cs typeface="+mn-cs"/>
              </a:rPr>
              <a:t>VLAAMSE INVULLING EU KADER</a:t>
            </a:r>
          </a:p>
          <a:p>
            <a:pPr marL="0" lvl="1" indent="0">
              <a:buClr>
                <a:schemeClr val="accent1"/>
              </a:buClr>
              <a:buSzPct val="90000"/>
              <a:buNone/>
            </a:pPr>
            <a:r>
              <a:rPr lang="nl-BE" sz="2000" u="sng" dirty="0" smtClean="0">
                <a:solidFill>
                  <a:srgbClr val="002060"/>
                </a:solidFill>
                <a:ea typeface="+mn-ea"/>
                <a:cs typeface="+mn-cs"/>
              </a:rPr>
              <a:t>Administratieve procedures vereenvoudigen</a:t>
            </a:r>
            <a:r>
              <a:rPr lang="nl-BE" sz="2000" dirty="0" smtClean="0">
                <a:solidFill>
                  <a:srgbClr val="002060"/>
                </a:solidFill>
                <a:ea typeface="+mn-ea"/>
                <a:cs typeface="+mn-cs"/>
              </a:rPr>
              <a:t>: </a:t>
            </a:r>
          </a:p>
          <a:p>
            <a:pPr marL="342900" lvl="1" indent="-342900">
              <a:buClr>
                <a:schemeClr val="accent1"/>
              </a:buClr>
              <a:buSzPct val="90000"/>
            </a:pPr>
            <a:r>
              <a:rPr lang="nl-BE" sz="2000" dirty="0" smtClean="0">
                <a:solidFill>
                  <a:srgbClr val="002060"/>
                </a:solidFill>
                <a:ea typeface="+mn-ea"/>
                <a:cs typeface="+mn-cs"/>
              </a:rPr>
              <a:t>Knelpunten wetgeving </a:t>
            </a:r>
            <a:r>
              <a:rPr lang="nl-BE" sz="2000" dirty="0">
                <a:solidFill>
                  <a:srgbClr val="002060"/>
                </a:solidFill>
                <a:ea typeface="+mn-ea"/>
                <a:cs typeface="+mn-cs"/>
              </a:rPr>
              <a:t>aanpakken</a:t>
            </a:r>
          </a:p>
          <a:p>
            <a:pPr marL="342900" lvl="1" indent="-342900">
              <a:buClr>
                <a:schemeClr val="accent1"/>
              </a:buClr>
              <a:buSzPct val="90000"/>
            </a:pPr>
            <a:r>
              <a:rPr lang="nl-BE" sz="2000" dirty="0">
                <a:solidFill>
                  <a:srgbClr val="002060"/>
                </a:solidFill>
                <a:ea typeface="+mn-ea"/>
                <a:cs typeface="+mn-cs"/>
              </a:rPr>
              <a:t>O</a:t>
            </a:r>
            <a:r>
              <a:rPr lang="nl-BE" sz="2000" dirty="0" smtClean="0">
                <a:solidFill>
                  <a:srgbClr val="002060"/>
                </a:solidFill>
                <a:ea typeface="+mn-ea"/>
                <a:cs typeface="+mn-cs"/>
              </a:rPr>
              <a:t>mgevingsvergunning</a:t>
            </a:r>
            <a:endParaRPr lang="nl-BE" sz="2000" dirty="0">
              <a:solidFill>
                <a:srgbClr val="002060"/>
              </a:solidFill>
              <a:ea typeface="+mn-ea"/>
              <a:cs typeface="+mn-cs"/>
            </a:endParaRPr>
          </a:p>
          <a:p>
            <a:pPr marL="342900" lvl="1" indent="-342900">
              <a:buClr>
                <a:schemeClr val="accent1"/>
              </a:buClr>
              <a:buSzPct val="90000"/>
            </a:pPr>
            <a:r>
              <a:rPr lang="nl-BE" sz="2000" dirty="0" smtClean="0">
                <a:solidFill>
                  <a:srgbClr val="002060"/>
                </a:solidFill>
                <a:ea typeface="+mn-ea"/>
                <a:cs typeface="+mn-cs"/>
              </a:rPr>
              <a:t>Aanspreekpunt </a:t>
            </a:r>
            <a:r>
              <a:rPr lang="nl-BE" sz="2000" dirty="0">
                <a:solidFill>
                  <a:srgbClr val="002060"/>
                </a:solidFill>
                <a:ea typeface="+mn-ea"/>
                <a:cs typeface="+mn-cs"/>
              </a:rPr>
              <a:t>voor advies, vragen, </a:t>
            </a:r>
            <a:r>
              <a:rPr lang="nl-BE" sz="2000" dirty="0" smtClean="0">
                <a:solidFill>
                  <a:srgbClr val="002060"/>
                </a:solidFill>
                <a:ea typeface="+mn-ea"/>
                <a:cs typeface="+mn-cs"/>
              </a:rPr>
              <a:t>projectaanvragen</a:t>
            </a:r>
          </a:p>
          <a:p>
            <a:pPr marL="342900" lvl="1" indent="-342900">
              <a:buClr>
                <a:schemeClr val="accent1"/>
              </a:buClr>
              <a:buSzPct val="90000"/>
            </a:pPr>
            <a:endParaRPr lang="nl-BE" sz="2000" dirty="0">
              <a:solidFill>
                <a:srgbClr val="002060"/>
              </a:solidFill>
              <a:ea typeface="+mn-ea"/>
              <a:cs typeface="+mn-cs"/>
            </a:endParaRPr>
          </a:p>
          <a:p>
            <a:pPr marL="0" lvl="1" indent="0">
              <a:buClr>
                <a:schemeClr val="accent1"/>
              </a:buClr>
              <a:buSzPct val="90000"/>
              <a:buNone/>
            </a:pPr>
            <a:r>
              <a:rPr lang="nl-BE" sz="2000" u="sng" dirty="0" smtClean="0">
                <a:solidFill>
                  <a:srgbClr val="002060"/>
                </a:solidFill>
                <a:ea typeface="+mn-ea"/>
                <a:cs typeface="+mn-cs"/>
              </a:rPr>
              <a:t>Duurzame ontwikkeling (</a:t>
            </a:r>
            <a:r>
              <a:rPr lang="nl-BE" sz="2000" u="sng" dirty="0" err="1" smtClean="0">
                <a:solidFill>
                  <a:srgbClr val="002060"/>
                </a:solidFill>
                <a:ea typeface="+mn-ea"/>
                <a:cs typeface="+mn-cs"/>
              </a:rPr>
              <a:t>oa</a:t>
            </a:r>
            <a:r>
              <a:rPr lang="nl-BE" sz="2000" u="sng" dirty="0" smtClean="0">
                <a:solidFill>
                  <a:srgbClr val="002060"/>
                </a:solidFill>
                <a:ea typeface="+mn-ea"/>
                <a:cs typeface="+mn-cs"/>
              </a:rPr>
              <a:t> </a:t>
            </a:r>
            <a:r>
              <a:rPr lang="nl-BE" sz="2000" u="sng" dirty="0" err="1" smtClean="0">
                <a:solidFill>
                  <a:srgbClr val="002060"/>
                </a:solidFill>
                <a:ea typeface="+mn-ea"/>
                <a:cs typeface="+mn-cs"/>
              </a:rPr>
              <a:t>ahv</a:t>
            </a:r>
            <a:r>
              <a:rPr lang="nl-BE" sz="2000" u="sng" dirty="0" smtClean="0">
                <a:solidFill>
                  <a:srgbClr val="002060"/>
                </a:solidFill>
                <a:ea typeface="+mn-ea"/>
                <a:cs typeface="+mn-cs"/>
              </a:rPr>
              <a:t> RO)</a:t>
            </a:r>
            <a:r>
              <a:rPr lang="nl-BE" sz="2000" dirty="0" smtClean="0">
                <a:solidFill>
                  <a:srgbClr val="002060"/>
                </a:solidFill>
                <a:ea typeface="+mn-ea"/>
                <a:cs typeface="+mn-cs"/>
              </a:rPr>
              <a:t>: </a:t>
            </a:r>
          </a:p>
          <a:p>
            <a:pPr marL="342900" lvl="1" indent="-342900">
              <a:buClr>
                <a:schemeClr val="accent1"/>
              </a:buClr>
              <a:buSzPct val="90000"/>
            </a:pPr>
            <a:r>
              <a:rPr lang="nl-BE" sz="2000" dirty="0">
                <a:solidFill>
                  <a:srgbClr val="002060"/>
                </a:solidFill>
                <a:ea typeface="+mn-ea"/>
                <a:cs typeface="+mn-cs"/>
              </a:rPr>
              <a:t>C</a:t>
            </a:r>
            <a:r>
              <a:rPr lang="nl-BE" sz="2000" dirty="0" smtClean="0">
                <a:solidFill>
                  <a:srgbClr val="002060"/>
                </a:solidFill>
                <a:ea typeface="+mn-ea"/>
                <a:cs typeface="+mn-cs"/>
              </a:rPr>
              <a:t>ombineren ecologische en economische efficiëntie: productiesystemen</a:t>
            </a:r>
          </a:p>
          <a:p>
            <a:pPr marL="342900" lvl="1" indent="-342900">
              <a:buClr>
                <a:schemeClr val="accent1"/>
              </a:buClr>
              <a:buSzPct val="90000"/>
            </a:pPr>
            <a:r>
              <a:rPr lang="nl-BE" sz="2000" dirty="0">
                <a:solidFill>
                  <a:srgbClr val="002060"/>
                </a:solidFill>
                <a:ea typeface="+mn-ea"/>
                <a:cs typeface="+mn-cs"/>
              </a:rPr>
              <a:t>S</a:t>
            </a:r>
            <a:r>
              <a:rPr lang="nl-BE" sz="2000" dirty="0" smtClean="0">
                <a:solidFill>
                  <a:srgbClr val="002060"/>
                </a:solidFill>
                <a:ea typeface="+mn-ea"/>
                <a:cs typeface="+mn-cs"/>
              </a:rPr>
              <a:t>limme aquacultuurclusters</a:t>
            </a:r>
          </a:p>
          <a:p>
            <a:pPr marL="342900" lvl="1" indent="-342900">
              <a:buClr>
                <a:schemeClr val="accent1"/>
              </a:buClr>
              <a:buSzPct val="90000"/>
            </a:pPr>
            <a:r>
              <a:rPr lang="nl-BE" sz="2000" dirty="0">
                <a:solidFill>
                  <a:srgbClr val="002060"/>
                </a:solidFill>
                <a:ea typeface="+mn-ea"/>
                <a:cs typeface="+mn-cs"/>
              </a:rPr>
              <a:t>L</a:t>
            </a:r>
            <a:r>
              <a:rPr lang="nl-BE" sz="2000" dirty="0" smtClean="0">
                <a:solidFill>
                  <a:srgbClr val="002060"/>
                </a:solidFill>
                <a:ea typeface="+mn-ea"/>
                <a:cs typeface="+mn-cs"/>
              </a:rPr>
              <a:t>ocaties </a:t>
            </a:r>
            <a:r>
              <a:rPr lang="nl-BE" sz="2000" dirty="0" err="1" smtClean="0">
                <a:solidFill>
                  <a:srgbClr val="002060"/>
                </a:solidFill>
                <a:ea typeface="+mn-ea"/>
                <a:cs typeface="+mn-cs"/>
              </a:rPr>
              <a:t>maricultuur</a:t>
            </a:r>
            <a:endParaRPr lang="nl-BE" sz="2000" dirty="0" smtClean="0">
              <a:solidFill>
                <a:srgbClr val="002060"/>
              </a:solidFill>
              <a:ea typeface="+mn-ea"/>
              <a:cs typeface="+mn-cs"/>
            </a:endParaRPr>
          </a:p>
          <a:p>
            <a:pPr marL="342900" lvl="1" indent="-342900">
              <a:buClr>
                <a:schemeClr val="accent1"/>
              </a:buClr>
              <a:buSzPct val="90000"/>
            </a:pPr>
            <a:endParaRPr lang="nl-BE" sz="2000" dirty="0">
              <a:solidFill>
                <a:srgbClr val="002060"/>
              </a:solidFill>
              <a:ea typeface="+mn-ea"/>
              <a:cs typeface="+mn-cs"/>
            </a:endParaRPr>
          </a:p>
        </p:txBody>
      </p:sp>
    </p:spTree>
    <p:extLst>
      <p:ext uri="{BB962C8B-B14F-4D97-AF65-F5344CB8AC3E}">
        <p14:creationId xmlns:p14="http://schemas.microsoft.com/office/powerpoint/2010/main" val="242665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a:t>NATIONAAL STRATEGISCH PLAN VOOR AQUACULTUUR</a:t>
            </a:r>
          </a:p>
        </p:txBody>
      </p:sp>
      <p:sp>
        <p:nvSpPr>
          <p:cNvPr id="3" name="Tijdelijke aanduiding voor inhoud 2"/>
          <p:cNvSpPr>
            <a:spLocks noGrp="1"/>
          </p:cNvSpPr>
          <p:nvPr>
            <p:ph idx="1"/>
          </p:nvPr>
        </p:nvSpPr>
        <p:spPr/>
        <p:txBody>
          <a:bodyPr/>
          <a:lstStyle/>
          <a:p>
            <a:pPr marL="0" lvl="1" indent="0">
              <a:buClr>
                <a:schemeClr val="accent1"/>
              </a:buClr>
              <a:buSzPct val="90000"/>
              <a:buNone/>
            </a:pPr>
            <a:r>
              <a:rPr lang="nl-BE" sz="2400" dirty="0">
                <a:solidFill>
                  <a:srgbClr val="FF0000"/>
                </a:solidFill>
                <a:ea typeface="+mn-ea"/>
                <a:cs typeface="+mn-cs"/>
              </a:rPr>
              <a:t>VLAAMSE INVULLING EU KADER</a:t>
            </a:r>
          </a:p>
          <a:p>
            <a:pPr marL="0" lvl="1" indent="0">
              <a:buClr>
                <a:schemeClr val="accent1"/>
              </a:buClr>
              <a:buSzPct val="90000"/>
              <a:buNone/>
            </a:pPr>
            <a:r>
              <a:rPr lang="nl-BE" sz="2000" u="sng" dirty="0" smtClean="0">
                <a:solidFill>
                  <a:srgbClr val="002060"/>
                </a:solidFill>
              </a:rPr>
              <a:t>Concurrentievermogen versterken</a:t>
            </a:r>
            <a:r>
              <a:rPr lang="nl-BE" sz="2000" dirty="0" smtClean="0">
                <a:solidFill>
                  <a:srgbClr val="002060"/>
                </a:solidFill>
              </a:rPr>
              <a:t>:</a:t>
            </a:r>
            <a:endParaRPr lang="nl-BE" sz="2000" dirty="0">
              <a:solidFill>
                <a:srgbClr val="002060"/>
              </a:solidFill>
            </a:endParaRPr>
          </a:p>
          <a:p>
            <a:pPr marL="822325" lvl="2" indent="-457200">
              <a:buClr>
                <a:schemeClr val="accent1"/>
              </a:buClr>
              <a:buSzPct val="90000"/>
            </a:pPr>
            <a:r>
              <a:rPr lang="nl-BE" sz="2000" dirty="0">
                <a:solidFill>
                  <a:srgbClr val="002060"/>
                </a:solidFill>
                <a:ea typeface="+mn-ea"/>
                <a:cs typeface="+mn-cs"/>
              </a:rPr>
              <a:t>K</a:t>
            </a:r>
            <a:r>
              <a:rPr lang="nl-BE" sz="2000" dirty="0" smtClean="0">
                <a:solidFill>
                  <a:srgbClr val="002060"/>
                </a:solidFill>
                <a:ea typeface="+mn-ea"/>
                <a:cs typeface="+mn-cs"/>
              </a:rPr>
              <a:t>ennisinnovatie </a:t>
            </a:r>
            <a:r>
              <a:rPr lang="nl-BE" sz="2000" dirty="0">
                <a:solidFill>
                  <a:srgbClr val="002060"/>
                </a:solidFill>
                <a:ea typeface="+mn-ea"/>
                <a:cs typeface="+mn-cs"/>
              </a:rPr>
              <a:t>en –implementatie: </a:t>
            </a:r>
            <a:r>
              <a:rPr lang="nl-BE" sz="2000" dirty="0" smtClean="0">
                <a:solidFill>
                  <a:srgbClr val="002060"/>
                </a:solidFill>
                <a:ea typeface="+mn-ea"/>
                <a:cs typeface="+mn-cs"/>
              </a:rPr>
              <a:t>innovatieve technieken uit innovatieweefsel</a:t>
            </a:r>
            <a:r>
              <a:rPr lang="nl-BE" sz="2000" dirty="0">
                <a:solidFill>
                  <a:srgbClr val="002060"/>
                </a:solidFill>
                <a:ea typeface="+mn-ea"/>
                <a:cs typeface="+mn-cs"/>
              </a:rPr>
              <a:t>, </a:t>
            </a:r>
            <a:r>
              <a:rPr lang="nl-BE" sz="2000" dirty="0" smtClean="0">
                <a:solidFill>
                  <a:srgbClr val="002060"/>
                </a:solidFill>
                <a:ea typeface="+mn-ea"/>
                <a:cs typeface="+mn-cs"/>
              </a:rPr>
              <a:t>synergiën: </a:t>
            </a:r>
            <a:r>
              <a:rPr lang="nl-BE" sz="2000" dirty="0">
                <a:solidFill>
                  <a:srgbClr val="002060"/>
                </a:solidFill>
                <a:ea typeface="+mn-ea"/>
                <a:cs typeface="+mn-cs"/>
              </a:rPr>
              <a:t>PPP, </a:t>
            </a:r>
            <a:r>
              <a:rPr lang="nl-BE" sz="2000" dirty="0" smtClean="0">
                <a:solidFill>
                  <a:srgbClr val="002060"/>
                </a:solidFill>
                <a:ea typeface="+mn-ea"/>
                <a:cs typeface="+mn-cs"/>
              </a:rPr>
              <a:t>slimme </a:t>
            </a:r>
            <a:r>
              <a:rPr lang="nl-BE" sz="2000" dirty="0">
                <a:solidFill>
                  <a:srgbClr val="002060"/>
                </a:solidFill>
                <a:ea typeface="+mn-ea"/>
                <a:cs typeface="+mn-cs"/>
              </a:rPr>
              <a:t>aquacultuurclusters</a:t>
            </a:r>
          </a:p>
          <a:p>
            <a:pPr marL="822325" lvl="2" indent="-457200">
              <a:buClr>
                <a:schemeClr val="accent1"/>
              </a:buClr>
              <a:buSzPct val="90000"/>
            </a:pPr>
            <a:r>
              <a:rPr lang="nl-BE" sz="2000" dirty="0">
                <a:solidFill>
                  <a:srgbClr val="002060"/>
                </a:solidFill>
                <a:ea typeface="+mn-ea"/>
                <a:cs typeface="+mn-cs"/>
              </a:rPr>
              <a:t>O</a:t>
            </a:r>
            <a:r>
              <a:rPr lang="nl-BE" sz="2000" dirty="0" smtClean="0">
                <a:solidFill>
                  <a:srgbClr val="002060"/>
                </a:solidFill>
                <a:ea typeface="+mn-ea"/>
                <a:cs typeface="+mn-cs"/>
              </a:rPr>
              <a:t>ndernemerschap</a:t>
            </a:r>
            <a:r>
              <a:rPr lang="nl-BE" sz="2000" dirty="0">
                <a:solidFill>
                  <a:srgbClr val="002060"/>
                </a:solidFill>
                <a:ea typeface="+mn-ea"/>
                <a:cs typeface="+mn-cs"/>
              </a:rPr>
              <a:t>: georganiseerde kennistransfer en –bescherming, informatiedoorstroom naar </a:t>
            </a:r>
            <a:r>
              <a:rPr lang="nl-BE" sz="2000" dirty="0" smtClean="0">
                <a:solidFill>
                  <a:srgbClr val="002060"/>
                </a:solidFill>
                <a:ea typeface="+mn-ea"/>
                <a:cs typeface="+mn-cs"/>
              </a:rPr>
              <a:t>ondernemers</a:t>
            </a:r>
          </a:p>
          <a:p>
            <a:pPr marL="822325" lvl="2" indent="-457200">
              <a:buClr>
                <a:schemeClr val="accent1"/>
              </a:buClr>
              <a:buSzPct val="90000"/>
            </a:pPr>
            <a:endParaRPr lang="nl-BE" sz="2000" dirty="0">
              <a:solidFill>
                <a:srgbClr val="002060"/>
              </a:solidFill>
              <a:ea typeface="+mn-ea"/>
              <a:cs typeface="+mn-cs"/>
            </a:endParaRPr>
          </a:p>
          <a:p>
            <a:pPr marL="0" lvl="1" indent="0">
              <a:buClr>
                <a:schemeClr val="accent1"/>
              </a:buClr>
              <a:buSzPct val="90000"/>
              <a:buNone/>
            </a:pPr>
            <a:r>
              <a:rPr lang="nl-BE" sz="2000" u="sng" dirty="0" smtClean="0">
                <a:solidFill>
                  <a:srgbClr val="002060"/>
                </a:solidFill>
                <a:ea typeface="+mn-ea"/>
                <a:cs typeface="+mn-cs"/>
              </a:rPr>
              <a:t>Gelijk speelveld</a:t>
            </a:r>
            <a:r>
              <a:rPr lang="nl-BE" sz="2000" dirty="0" smtClean="0">
                <a:solidFill>
                  <a:srgbClr val="002060"/>
                </a:solidFill>
                <a:ea typeface="+mn-ea"/>
                <a:cs typeface="+mn-cs"/>
              </a:rPr>
              <a:t>:</a:t>
            </a:r>
          </a:p>
          <a:p>
            <a:pPr marL="822325" lvl="2" indent="-457200">
              <a:buClr>
                <a:schemeClr val="accent1"/>
              </a:buClr>
              <a:buSzPct val="90000"/>
            </a:pPr>
            <a:r>
              <a:rPr lang="nl-BE" sz="2000" dirty="0">
                <a:solidFill>
                  <a:srgbClr val="002060"/>
                </a:solidFill>
                <a:ea typeface="+mn-ea"/>
                <a:cs typeface="+mn-cs"/>
              </a:rPr>
              <a:t>D</a:t>
            </a:r>
            <a:r>
              <a:rPr lang="nl-BE" sz="2000" dirty="0" smtClean="0">
                <a:solidFill>
                  <a:srgbClr val="002060"/>
                </a:solidFill>
                <a:ea typeface="+mn-ea"/>
                <a:cs typeface="+mn-cs"/>
              </a:rPr>
              <a:t>ierengezondheid </a:t>
            </a:r>
            <a:r>
              <a:rPr lang="nl-BE" sz="2000" dirty="0">
                <a:solidFill>
                  <a:srgbClr val="002060"/>
                </a:solidFill>
                <a:ea typeface="+mn-ea"/>
                <a:cs typeface="+mn-cs"/>
              </a:rPr>
              <a:t>en kwaliteit: kweekmethoden, </a:t>
            </a:r>
            <a:r>
              <a:rPr lang="nl-BE" sz="2000" dirty="0" err="1">
                <a:solidFill>
                  <a:srgbClr val="002060"/>
                </a:solidFill>
                <a:ea typeface="+mn-ea"/>
                <a:cs typeface="+mn-cs"/>
              </a:rPr>
              <a:t>biomerkers</a:t>
            </a:r>
            <a:r>
              <a:rPr lang="nl-BE" sz="2000" dirty="0">
                <a:solidFill>
                  <a:srgbClr val="002060"/>
                </a:solidFill>
                <a:ea typeface="+mn-ea"/>
                <a:cs typeface="+mn-cs"/>
              </a:rPr>
              <a:t>, monitoringsystemen dieren en hun omgeving</a:t>
            </a:r>
          </a:p>
          <a:p>
            <a:pPr marL="822325" lvl="2" indent="-457200">
              <a:buClr>
                <a:schemeClr val="accent1"/>
              </a:buClr>
              <a:buSzPct val="90000"/>
            </a:pPr>
            <a:r>
              <a:rPr lang="nl-BE" sz="2000" dirty="0">
                <a:solidFill>
                  <a:srgbClr val="002060"/>
                </a:solidFill>
                <a:ea typeface="+mn-ea"/>
                <a:cs typeface="+mn-cs"/>
              </a:rPr>
              <a:t>D</a:t>
            </a:r>
            <a:r>
              <a:rPr lang="nl-BE" sz="2000" dirty="0" smtClean="0">
                <a:solidFill>
                  <a:srgbClr val="002060"/>
                </a:solidFill>
                <a:ea typeface="+mn-ea"/>
                <a:cs typeface="+mn-cs"/>
              </a:rPr>
              <a:t>ierenwelzijn als </a:t>
            </a:r>
            <a:r>
              <a:rPr lang="nl-BE" sz="2000" dirty="0" err="1" smtClean="0">
                <a:solidFill>
                  <a:srgbClr val="002060"/>
                </a:solidFill>
                <a:ea typeface="+mn-ea"/>
                <a:cs typeface="+mn-cs"/>
              </a:rPr>
              <a:t>verkoopsargument</a:t>
            </a:r>
            <a:r>
              <a:rPr lang="nl-BE" sz="2000" dirty="0">
                <a:solidFill>
                  <a:srgbClr val="002060"/>
                </a:solidFill>
                <a:ea typeface="+mn-ea"/>
                <a:cs typeface="+mn-cs"/>
              </a:rPr>
              <a:t> </a:t>
            </a:r>
            <a:r>
              <a:rPr lang="nl-BE" sz="2000" dirty="0" smtClean="0">
                <a:solidFill>
                  <a:srgbClr val="002060"/>
                </a:solidFill>
                <a:ea typeface="+mn-ea"/>
                <a:cs typeface="+mn-cs"/>
              </a:rPr>
              <a:t> </a:t>
            </a:r>
          </a:p>
          <a:p>
            <a:pPr marL="365125" lvl="2" indent="0">
              <a:buClr>
                <a:schemeClr val="accent1"/>
              </a:buClr>
              <a:buSzPct val="90000"/>
              <a:buNone/>
            </a:pPr>
            <a:r>
              <a:rPr lang="nl-BE" sz="2000" dirty="0">
                <a:solidFill>
                  <a:srgbClr val="002060"/>
                </a:solidFill>
                <a:ea typeface="+mn-ea"/>
                <a:cs typeface="+mn-cs"/>
              </a:rPr>
              <a:t> </a:t>
            </a:r>
            <a:r>
              <a:rPr lang="nl-BE" sz="2000" dirty="0" smtClean="0">
                <a:solidFill>
                  <a:srgbClr val="002060"/>
                </a:solidFill>
                <a:ea typeface="+mn-ea"/>
                <a:cs typeface="+mn-cs"/>
              </a:rPr>
              <a:t>       </a:t>
            </a:r>
            <a:r>
              <a:rPr lang="nl-BE" sz="2000" dirty="0" err="1" smtClean="0">
                <a:solidFill>
                  <a:srgbClr val="002060"/>
                </a:solidFill>
                <a:ea typeface="+mn-ea"/>
                <a:cs typeface="+mn-cs"/>
              </a:rPr>
              <a:t>labeling</a:t>
            </a:r>
            <a:r>
              <a:rPr lang="nl-BE" sz="2000" dirty="0" smtClean="0">
                <a:solidFill>
                  <a:srgbClr val="002060"/>
                </a:solidFill>
                <a:ea typeface="+mn-ea"/>
                <a:cs typeface="+mn-cs"/>
              </a:rPr>
              <a:t>, o</a:t>
            </a:r>
            <a:r>
              <a:rPr lang="nl-BE" sz="2000" dirty="0" smtClean="0">
                <a:solidFill>
                  <a:srgbClr val="002060"/>
                </a:solidFill>
              </a:rPr>
              <a:t>orsprongsbenaming, certificering</a:t>
            </a:r>
            <a:endParaRPr lang="nl-BE" sz="2000" dirty="0">
              <a:solidFill>
                <a:srgbClr val="002060"/>
              </a:solidFill>
            </a:endParaRPr>
          </a:p>
          <a:p>
            <a:pPr marL="822325" lvl="2" indent="-457200">
              <a:buClr>
                <a:schemeClr val="accent1"/>
              </a:buClr>
              <a:buSzPct val="90000"/>
            </a:pPr>
            <a:endParaRPr lang="nl-BE" sz="2000" dirty="0">
              <a:solidFill>
                <a:srgbClr val="002060"/>
              </a:solidFill>
              <a:ea typeface="+mn-ea"/>
              <a:cs typeface="+mn-cs"/>
            </a:endParaRPr>
          </a:p>
        </p:txBody>
      </p:sp>
      <p:sp>
        <p:nvSpPr>
          <p:cNvPr id="4" name="PIJL-RECHTS 3"/>
          <p:cNvSpPr/>
          <p:nvPr/>
        </p:nvSpPr>
        <p:spPr bwMode="auto">
          <a:xfrm>
            <a:off x="684138" y="6084502"/>
            <a:ext cx="576064" cy="242316"/>
          </a:xfrm>
          <a:prstGeom prst="rightArrow">
            <a:avLst/>
          </a:prstGeom>
          <a:solidFill>
            <a:srgbClr val="C00000"/>
          </a:solidFill>
          <a:ln w="101600">
            <a:solidFill>
              <a:srgbClr val="C00000"/>
            </a:solidFill>
            <a:miter lim="800000"/>
          </a:ln>
        </p:spPr>
        <p:style>
          <a:lnRef idx="2">
            <a:schemeClr val="accent3"/>
          </a:lnRef>
          <a:fillRef idx="1">
            <a:schemeClr val="lt1"/>
          </a:fillRef>
          <a:effectRef idx="0">
            <a:schemeClr val="accent3"/>
          </a:effectRef>
          <a:fontRef idx="minor">
            <a:schemeClr val="dk1"/>
          </a:fontRef>
        </p:style>
        <p:txBody>
          <a:bodyPr rtlCol="0" anchor="ctr"/>
          <a:lstStyle/>
          <a:p>
            <a:pPr marR="0" indent="0" algn="ctr" eaLnBrk="1" fontAlgn="base" hangingPunct="1">
              <a:lnSpc>
                <a:spcPct val="100000"/>
              </a:lnSpc>
              <a:spcBef>
                <a:spcPct val="0"/>
              </a:spcBef>
              <a:spcAft>
                <a:spcPct val="0"/>
              </a:spcAft>
              <a:buClrTx/>
              <a:buSzTx/>
              <a:buFontTx/>
              <a:buNone/>
              <a:tabLst/>
            </a:pPr>
            <a:endParaRPr lang="nl-BE" dirty="0" smtClean="0">
              <a:solidFill>
                <a:srgbClr val="C00000"/>
              </a:solidFill>
              <a:latin typeface="Verdana" pitchFamily="34" charset="0"/>
            </a:endParaRPr>
          </a:p>
        </p:txBody>
      </p:sp>
    </p:spTree>
    <p:extLst>
      <p:ext uri="{BB962C8B-B14F-4D97-AF65-F5344CB8AC3E}">
        <p14:creationId xmlns:p14="http://schemas.microsoft.com/office/powerpoint/2010/main" val="2246627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a:t>NATIONAAL STRATEGISCH PLAN VOOR AQUACULTUUR</a:t>
            </a:r>
          </a:p>
        </p:txBody>
      </p:sp>
      <p:sp>
        <p:nvSpPr>
          <p:cNvPr id="3" name="Tijdelijke aanduiding voor inhoud 2"/>
          <p:cNvSpPr>
            <a:spLocks noGrp="1"/>
          </p:cNvSpPr>
          <p:nvPr>
            <p:ph idx="1"/>
          </p:nvPr>
        </p:nvSpPr>
        <p:spPr/>
        <p:txBody>
          <a:bodyPr/>
          <a:lstStyle/>
          <a:p>
            <a:pPr marL="0" lvl="1" indent="0">
              <a:buClr>
                <a:schemeClr val="accent1"/>
              </a:buClr>
              <a:buSzPct val="90000"/>
              <a:buNone/>
            </a:pPr>
            <a:r>
              <a:rPr lang="nl-BE" sz="2400" dirty="0">
                <a:solidFill>
                  <a:srgbClr val="FF0000"/>
                </a:solidFill>
                <a:ea typeface="+mn-ea"/>
                <a:cs typeface="+mn-cs"/>
              </a:rPr>
              <a:t>WAALSE INVULLING: gemeenschappelijke punten +</a:t>
            </a:r>
          </a:p>
          <a:p>
            <a:pPr marL="457200" lvl="1" indent="-457200">
              <a:buClr>
                <a:schemeClr val="accent1"/>
              </a:buClr>
              <a:buSzPct val="90000"/>
            </a:pPr>
            <a:r>
              <a:rPr lang="nl-BE" sz="2000" dirty="0">
                <a:solidFill>
                  <a:srgbClr val="002060"/>
                </a:solidFill>
              </a:rPr>
              <a:t>K</a:t>
            </a:r>
            <a:r>
              <a:rPr lang="nl-BE" sz="2000" dirty="0" smtClean="0">
                <a:solidFill>
                  <a:srgbClr val="002060"/>
                </a:solidFill>
              </a:rPr>
              <a:t>eten </a:t>
            </a:r>
            <a:r>
              <a:rPr lang="nl-BE" sz="2000" dirty="0">
                <a:solidFill>
                  <a:srgbClr val="002060"/>
                </a:solidFill>
              </a:rPr>
              <a:t>uitbouwen, korte keten ontwikkelen</a:t>
            </a:r>
          </a:p>
          <a:p>
            <a:pPr marL="457200" lvl="1" indent="-457200">
              <a:buClr>
                <a:schemeClr val="accent1"/>
              </a:buClr>
              <a:buSzPct val="90000"/>
            </a:pPr>
            <a:r>
              <a:rPr lang="nl-BE" sz="2000" dirty="0">
                <a:solidFill>
                  <a:srgbClr val="002060"/>
                </a:solidFill>
              </a:rPr>
              <a:t>V</a:t>
            </a:r>
            <a:r>
              <a:rPr lang="nl-BE" sz="2000" dirty="0" smtClean="0">
                <a:solidFill>
                  <a:srgbClr val="002060"/>
                </a:solidFill>
              </a:rPr>
              <a:t>orming</a:t>
            </a:r>
            <a:endParaRPr lang="nl-BE" sz="2000" dirty="0">
              <a:solidFill>
                <a:srgbClr val="002060"/>
              </a:solidFill>
            </a:endParaRPr>
          </a:p>
          <a:p>
            <a:pPr marL="457200" lvl="1" indent="-457200">
              <a:buClr>
                <a:schemeClr val="accent1"/>
              </a:buClr>
              <a:buSzPct val="90000"/>
            </a:pPr>
            <a:r>
              <a:rPr lang="nl-BE" sz="2000" dirty="0">
                <a:solidFill>
                  <a:srgbClr val="002060"/>
                </a:solidFill>
              </a:rPr>
              <a:t>V</a:t>
            </a:r>
            <a:r>
              <a:rPr lang="nl-BE" sz="2000" dirty="0" smtClean="0">
                <a:solidFill>
                  <a:srgbClr val="002060"/>
                </a:solidFill>
              </a:rPr>
              <a:t>erjonging</a:t>
            </a:r>
            <a:endParaRPr lang="nl-BE" sz="2000" dirty="0">
              <a:solidFill>
                <a:srgbClr val="002060"/>
              </a:solidFill>
            </a:endParaRPr>
          </a:p>
          <a:p>
            <a:pPr marL="457200" lvl="1" indent="-457200">
              <a:buClr>
                <a:schemeClr val="accent1"/>
              </a:buClr>
              <a:buSzPct val="90000"/>
            </a:pPr>
            <a:r>
              <a:rPr lang="nl-BE" sz="2000" dirty="0">
                <a:solidFill>
                  <a:srgbClr val="002060"/>
                </a:solidFill>
              </a:rPr>
              <a:t>O</a:t>
            </a:r>
            <a:r>
              <a:rPr lang="nl-BE" sz="2000" dirty="0" smtClean="0">
                <a:solidFill>
                  <a:srgbClr val="002060"/>
                </a:solidFill>
              </a:rPr>
              <a:t>ndernemerschap </a:t>
            </a:r>
            <a:r>
              <a:rPr lang="nl-BE" sz="2000" dirty="0">
                <a:solidFill>
                  <a:srgbClr val="002060"/>
                </a:solidFill>
              </a:rPr>
              <a:t>bevorderen</a:t>
            </a:r>
          </a:p>
          <a:p>
            <a:pPr marL="457200" lvl="1" indent="-457200">
              <a:buClr>
                <a:schemeClr val="accent1"/>
              </a:buClr>
              <a:buSzPct val="90000"/>
            </a:pPr>
            <a:r>
              <a:rPr lang="nl-BE" sz="2000" dirty="0">
                <a:solidFill>
                  <a:srgbClr val="002060"/>
                </a:solidFill>
              </a:rPr>
              <a:t>O</a:t>
            </a:r>
            <a:r>
              <a:rPr lang="nl-BE" sz="2000" dirty="0" smtClean="0">
                <a:solidFill>
                  <a:srgbClr val="002060"/>
                </a:solidFill>
              </a:rPr>
              <a:t>nderzoek </a:t>
            </a:r>
            <a:r>
              <a:rPr lang="nl-BE" sz="2000" dirty="0">
                <a:solidFill>
                  <a:srgbClr val="002060"/>
                </a:solidFill>
              </a:rPr>
              <a:t>naar </a:t>
            </a:r>
            <a:r>
              <a:rPr lang="nl-BE" sz="2000" dirty="0" err="1">
                <a:solidFill>
                  <a:srgbClr val="002060"/>
                </a:solidFill>
              </a:rPr>
              <a:t>herbevolking</a:t>
            </a:r>
            <a:r>
              <a:rPr lang="nl-BE" sz="2000" dirty="0">
                <a:solidFill>
                  <a:srgbClr val="002060"/>
                </a:solidFill>
              </a:rPr>
              <a:t> en genetica</a:t>
            </a:r>
          </a:p>
          <a:p>
            <a:pPr marL="457200" lvl="1" indent="-457200">
              <a:buClr>
                <a:schemeClr val="accent1"/>
              </a:buClr>
              <a:buSzPct val="90000"/>
            </a:pPr>
            <a:r>
              <a:rPr lang="nl-BE" sz="2000" dirty="0">
                <a:solidFill>
                  <a:srgbClr val="002060"/>
                </a:solidFill>
              </a:rPr>
              <a:t>S</a:t>
            </a:r>
            <a:r>
              <a:rPr lang="nl-BE" sz="2000" dirty="0" smtClean="0">
                <a:solidFill>
                  <a:srgbClr val="002060"/>
                </a:solidFill>
              </a:rPr>
              <a:t>amenwerking </a:t>
            </a:r>
            <a:r>
              <a:rPr lang="nl-BE" sz="2000" dirty="0">
                <a:solidFill>
                  <a:srgbClr val="002060"/>
                </a:solidFill>
              </a:rPr>
              <a:t>productiesector, milieu-actoren en publiek</a:t>
            </a:r>
          </a:p>
          <a:p>
            <a:pPr marL="457200" lvl="1" indent="-457200">
              <a:buClr>
                <a:schemeClr val="accent1"/>
              </a:buClr>
              <a:buSzPct val="90000"/>
            </a:pPr>
            <a:r>
              <a:rPr lang="nl-BE" sz="2000" dirty="0">
                <a:solidFill>
                  <a:srgbClr val="002060"/>
                </a:solidFill>
              </a:rPr>
              <a:t>L</a:t>
            </a:r>
            <a:r>
              <a:rPr lang="nl-BE" sz="2000" dirty="0" smtClean="0">
                <a:solidFill>
                  <a:srgbClr val="002060"/>
                </a:solidFill>
              </a:rPr>
              <a:t>ocatiebeleid</a:t>
            </a:r>
            <a:endParaRPr lang="nl-BE" sz="2000" dirty="0">
              <a:solidFill>
                <a:srgbClr val="002060"/>
              </a:solidFill>
            </a:endParaRPr>
          </a:p>
          <a:p>
            <a:pPr marL="457200" lvl="1" indent="-457200">
              <a:buClr>
                <a:schemeClr val="accent1"/>
              </a:buClr>
              <a:buSzPct val="90000"/>
            </a:pPr>
            <a:r>
              <a:rPr lang="nl-BE" sz="2000" dirty="0" smtClean="0">
                <a:solidFill>
                  <a:srgbClr val="002060"/>
                </a:solidFill>
              </a:rPr>
              <a:t>Promotie </a:t>
            </a:r>
            <a:r>
              <a:rPr lang="nl-BE" sz="2000" dirty="0">
                <a:solidFill>
                  <a:srgbClr val="002060"/>
                </a:solidFill>
              </a:rPr>
              <a:t>Waalse aquacultuurproducten</a:t>
            </a:r>
          </a:p>
          <a:p>
            <a:pPr marL="457200" lvl="1" indent="-457200">
              <a:buClr>
                <a:schemeClr val="accent1"/>
              </a:buClr>
              <a:buSzPct val="90000"/>
            </a:pPr>
            <a:r>
              <a:rPr lang="nl-BE" sz="2000" dirty="0">
                <a:solidFill>
                  <a:srgbClr val="002060"/>
                </a:solidFill>
              </a:rPr>
              <a:t>T</a:t>
            </a:r>
            <a:r>
              <a:rPr lang="nl-BE" sz="2000" dirty="0" smtClean="0">
                <a:solidFill>
                  <a:srgbClr val="002060"/>
                </a:solidFill>
              </a:rPr>
              <a:t>oeristische </a:t>
            </a:r>
            <a:r>
              <a:rPr lang="nl-BE" sz="2000" dirty="0">
                <a:solidFill>
                  <a:srgbClr val="002060"/>
                </a:solidFill>
              </a:rPr>
              <a:t>ontwikkeling op Waalse aquacultuurbedrijven</a:t>
            </a:r>
          </a:p>
          <a:p>
            <a:pPr marL="457200" lvl="1" indent="-457200">
              <a:buClr>
                <a:schemeClr val="accent1"/>
              </a:buClr>
              <a:buSzPct val="90000"/>
            </a:pPr>
            <a:r>
              <a:rPr lang="nl-BE" sz="2000" dirty="0">
                <a:solidFill>
                  <a:srgbClr val="002060"/>
                </a:solidFill>
              </a:rPr>
              <a:t>O</a:t>
            </a:r>
            <a:r>
              <a:rPr lang="nl-BE" sz="2000" dirty="0" smtClean="0">
                <a:solidFill>
                  <a:srgbClr val="002060"/>
                </a:solidFill>
              </a:rPr>
              <a:t>ntwikkelen </a:t>
            </a:r>
            <a:r>
              <a:rPr lang="nl-BE" sz="2000" dirty="0">
                <a:solidFill>
                  <a:srgbClr val="002060"/>
                </a:solidFill>
              </a:rPr>
              <a:t>van een Waals label</a:t>
            </a:r>
          </a:p>
          <a:p>
            <a:pPr marL="457200" lvl="1" indent="-457200">
              <a:buClr>
                <a:schemeClr val="accent1"/>
              </a:buClr>
              <a:buSzPct val="90000"/>
            </a:pPr>
            <a:r>
              <a:rPr lang="nl-BE" sz="2000" dirty="0">
                <a:solidFill>
                  <a:srgbClr val="002060"/>
                </a:solidFill>
              </a:rPr>
              <a:t>W</a:t>
            </a:r>
            <a:r>
              <a:rPr lang="nl-BE" sz="2000" dirty="0" smtClean="0">
                <a:solidFill>
                  <a:srgbClr val="002060"/>
                </a:solidFill>
              </a:rPr>
              <a:t>erken </a:t>
            </a:r>
            <a:r>
              <a:rPr lang="nl-BE" sz="2000" dirty="0">
                <a:solidFill>
                  <a:srgbClr val="002060"/>
                </a:solidFill>
              </a:rPr>
              <a:t>aan kostenvermindering</a:t>
            </a:r>
          </a:p>
          <a:p>
            <a:endParaRPr lang="nl-BE" dirty="0"/>
          </a:p>
          <a:p>
            <a:pPr marL="822325" lvl="2" indent="-457200">
              <a:buClr>
                <a:schemeClr val="accent1"/>
              </a:buClr>
              <a:buSzPct val="90000"/>
            </a:pPr>
            <a:endParaRPr lang="nl-BE" sz="2000" dirty="0">
              <a:solidFill>
                <a:srgbClr val="002060"/>
              </a:solidFill>
              <a:ea typeface="+mn-ea"/>
              <a:cs typeface="+mn-cs"/>
            </a:endParaRPr>
          </a:p>
        </p:txBody>
      </p:sp>
    </p:spTree>
    <p:extLst>
      <p:ext uri="{BB962C8B-B14F-4D97-AF65-F5344CB8AC3E}">
        <p14:creationId xmlns:p14="http://schemas.microsoft.com/office/powerpoint/2010/main" val="1662922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smtClean="0"/>
              <a:t>BELGISCH OPERATIONEEL PROGRAMMA</a:t>
            </a:r>
            <a:endParaRPr lang="nl-BE" dirty="0"/>
          </a:p>
        </p:txBody>
      </p:sp>
      <p:sp>
        <p:nvSpPr>
          <p:cNvPr id="3" name="Tijdelijke aanduiding voor inhoud 2"/>
          <p:cNvSpPr>
            <a:spLocks noGrp="1"/>
          </p:cNvSpPr>
          <p:nvPr>
            <p:ph idx="1"/>
          </p:nvPr>
        </p:nvSpPr>
        <p:spPr/>
        <p:txBody>
          <a:bodyPr/>
          <a:lstStyle/>
          <a:p>
            <a:pPr marL="0" indent="0">
              <a:buNone/>
            </a:pPr>
            <a:r>
              <a:rPr lang="nl-BE" dirty="0" smtClean="0">
                <a:solidFill>
                  <a:srgbClr val="002060"/>
                </a:solidFill>
              </a:rPr>
              <a:t>EFMZV 2014-2020: 3 prioriteiten met aquacultuur:</a:t>
            </a:r>
          </a:p>
          <a:p>
            <a:pPr marL="0" indent="0">
              <a:buNone/>
            </a:pPr>
            <a:endParaRPr lang="nl-BE" dirty="0">
              <a:solidFill>
                <a:srgbClr val="002060"/>
              </a:solidFill>
            </a:endParaRPr>
          </a:p>
          <a:p>
            <a:pPr marL="0" lvl="1" indent="0">
              <a:buClr>
                <a:schemeClr val="accent1"/>
              </a:buClr>
              <a:buSzPct val="90000"/>
              <a:buNone/>
            </a:pPr>
            <a:r>
              <a:rPr lang="nl-BE" sz="2000" dirty="0">
                <a:solidFill>
                  <a:srgbClr val="FF0000"/>
                </a:solidFill>
                <a:ea typeface="+mn-ea"/>
                <a:cs typeface="+mn-cs"/>
              </a:rPr>
              <a:t>Prioriteit 1: </a:t>
            </a:r>
            <a:r>
              <a:rPr lang="nl-NL" sz="2000" dirty="0">
                <a:solidFill>
                  <a:srgbClr val="FF0000"/>
                </a:solidFill>
                <a:ea typeface="+mn-ea"/>
                <a:cs typeface="+mn-cs"/>
              </a:rPr>
              <a:t>Bevordering van een innovatieve, concurrerende en </a:t>
            </a:r>
            <a:r>
              <a:rPr lang="nl-NL" sz="2000" dirty="0" err="1">
                <a:solidFill>
                  <a:srgbClr val="FF0000"/>
                </a:solidFill>
                <a:ea typeface="+mn-ea"/>
                <a:cs typeface="+mn-cs"/>
              </a:rPr>
              <a:t>kennisgebaseerde</a:t>
            </a:r>
            <a:r>
              <a:rPr lang="nl-NL" sz="2000" dirty="0">
                <a:solidFill>
                  <a:srgbClr val="FF0000"/>
                </a:solidFill>
                <a:ea typeface="+mn-ea"/>
                <a:cs typeface="+mn-cs"/>
              </a:rPr>
              <a:t> visserij en aquacultuur</a:t>
            </a:r>
          </a:p>
          <a:p>
            <a:pPr marL="0" lvl="1" indent="0">
              <a:buClr>
                <a:schemeClr val="accent1"/>
              </a:buClr>
              <a:buSzPct val="90000"/>
              <a:buNone/>
            </a:pPr>
            <a:endParaRPr lang="nl-BE" sz="2000" dirty="0">
              <a:solidFill>
                <a:srgbClr val="FF0000"/>
              </a:solidFill>
              <a:ea typeface="+mn-ea"/>
              <a:cs typeface="+mn-cs"/>
            </a:endParaRPr>
          </a:p>
          <a:p>
            <a:pPr marL="344488" lvl="1" indent="0">
              <a:buNone/>
            </a:pPr>
            <a:r>
              <a:rPr lang="nl-NL" dirty="0"/>
              <a:t> </a:t>
            </a:r>
            <a:r>
              <a:rPr lang="nl-NL" dirty="0" smtClean="0">
                <a:solidFill>
                  <a:srgbClr val="002060"/>
                </a:solidFill>
              </a:rPr>
              <a:t>Vlaanderen </a:t>
            </a:r>
            <a:r>
              <a:rPr lang="nl-NL" dirty="0">
                <a:solidFill>
                  <a:srgbClr val="002060"/>
                </a:solidFill>
              </a:rPr>
              <a:t>zet in op:</a:t>
            </a:r>
            <a:endParaRPr lang="nl-BE" dirty="0">
              <a:solidFill>
                <a:srgbClr val="002060"/>
              </a:solidFill>
            </a:endParaRPr>
          </a:p>
          <a:p>
            <a:pPr lvl="1"/>
            <a:r>
              <a:rPr lang="nl-NL" i="1" dirty="0">
                <a:solidFill>
                  <a:srgbClr val="002060"/>
                </a:solidFill>
              </a:rPr>
              <a:t>innovatieve projecten die helpen de mariene biologische bronnen in stand houden</a:t>
            </a:r>
            <a:endParaRPr lang="nl-BE" i="1" dirty="0">
              <a:solidFill>
                <a:srgbClr val="002060"/>
              </a:solidFill>
            </a:endParaRPr>
          </a:p>
          <a:p>
            <a:pPr lvl="1"/>
            <a:r>
              <a:rPr lang="nl-NL" i="1" dirty="0">
                <a:solidFill>
                  <a:srgbClr val="002060"/>
                </a:solidFill>
              </a:rPr>
              <a:t>verspreiding van inzicht in technologische en maatschappelijke evolutie en vorming, praktijk en voorlichting</a:t>
            </a:r>
            <a:endParaRPr lang="nl-BE" i="1" dirty="0">
              <a:solidFill>
                <a:srgbClr val="002060"/>
              </a:solidFill>
            </a:endParaRPr>
          </a:p>
          <a:p>
            <a:pPr lvl="1"/>
            <a:r>
              <a:rPr lang="nl-NL" i="1" dirty="0">
                <a:solidFill>
                  <a:srgbClr val="002060"/>
                </a:solidFill>
              </a:rPr>
              <a:t>versterken van producentenorganisatie</a:t>
            </a:r>
            <a:endParaRPr lang="nl-BE" i="1" dirty="0">
              <a:solidFill>
                <a:srgbClr val="002060"/>
              </a:solidFill>
            </a:endParaRPr>
          </a:p>
          <a:p>
            <a:pPr lvl="1"/>
            <a:r>
              <a:rPr lang="nl-NL" i="1" dirty="0">
                <a:solidFill>
                  <a:srgbClr val="FF0000"/>
                </a:solidFill>
              </a:rPr>
              <a:t>marktkansen voor Noordzeevis en aquacultuur</a:t>
            </a:r>
            <a:endParaRPr lang="nl-BE" i="1" dirty="0">
              <a:solidFill>
                <a:srgbClr val="FF0000"/>
              </a:solidFill>
            </a:endParaRPr>
          </a:p>
          <a:p>
            <a:pPr lvl="1"/>
            <a:r>
              <a:rPr lang="nl-NL" i="1" dirty="0">
                <a:solidFill>
                  <a:srgbClr val="FF0000"/>
                </a:solidFill>
              </a:rPr>
              <a:t>slimme </a:t>
            </a:r>
            <a:r>
              <a:rPr lang="nl-NL" i="1" dirty="0" smtClean="0">
                <a:solidFill>
                  <a:srgbClr val="FF0000"/>
                </a:solidFill>
              </a:rPr>
              <a:t>aquacultuurclusters</a:t>
            </a:r>
          </a:p>
          <a:p>
            <a:pPr marL="0" indent="0">
              <a:buNone/>
            </a:pPr>
            <a:r>
              <a:rPr lang="nl-NL" i="1" dirty="0">
                <a:solidFill>
                  <a:srgbClr val="FF0000"/>
                </a:solidFill>
              </a:rPr>
              <a:t> </a:t>
            </a:r>
            <a:endParaRPr lang="nl-BE" i="1" dirty="0" smtClean="0">
              <a:solidFill>
                <a:srgbClr val="FF0000"/>
              </a:solidFill>
            </a:endParaRPr>
          </a:p>
        </p:txBody>
      </p:sp>
    </p:spTree>
    <p:extLst>
      <p:ext uri="{BB962C8B-B14F-4D97-AF65-F5344CB8AC3E}">
        <p14:creationId xmlns:p14="http://schemas.microsoft.com/office/powerpoint/2010/main" val="1993534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smtClean="0"/>
              <a:t>BELGISCH OPERATIONEEL PROGRAMMA</a:t>
            </a:r>
            <a:endParaRPr lang="nl-BE" dirty="0"/>
          </a:p>
        </p:txBody>
      </p:sp>
      <p:sp>
        <p:nvSpPr>
          <p:cNvPr id="3" name="Tijdelijke aanduiding voor inhoud 2"/>
          <p:cNvSpPr>
            <a:spLocks noGrp="1"/>
          </p:cNvSpPr>
          <p:nvPr>
            <p:ph idx="1"/>
          </p:nvPr>
        </p:nvSpPr>
        <p:spPr/>
        <p:txBody>
          <a:bodyPr/>
          <a:lstStyle/>
          <a:p>
            <a:pPr marL="0" indent="0">
              <a:buNone/>
            </a:pPr>
            <a:r>
              <a:rPr lang="nl-BE" dirty="0" smtClean="0">
                <a:solidFill>
                  <a:srgbClr val="002060"/>
                </a:solidFill>
              </a:rPr>
              <a:t>EFMZV 2014-2020: 3 prioriteiten met aquacultuur:</a:t>
            </a:r>
            <a:endParaRPr lang="nl-BE" dirty="0">
              <a:solidFill>
                <a:srgbClr val="002060"/>
              </a:solidFill>
            </a:endParaRPr>
          </a:p>
          <a:p>
            <a:pPr marL="0" lvl="0" indent="0">
              <a:buNone/>
            </a:pPr>
            <a:r>
              <a:rPr lang="nl-BE" dirty="0">
                <a:solidFill>
                  <a:srgbClr val="FF0000"/>
                </a:solidFill>
              </a:rPr>
              <a:t>Prioriteit 1: </a:t>
            </a:r>
            <a:r>
              <a:rPr lang="nl-NL" dirty="0">
                <a:solidFill>
                  <a:srgbClr val="FF0000"/>
                </a:solidFill>
              </a:rPr>
              <a:t>Bevordering van een innovatieve, concurrerende en </a:t>
            </a:r>
            <a:r>
              <a:rPr lang="nl-NL" dirty="0" err="1">
                <a:solidFill>
                  <a:srgbClr val="FF0000"/>
                </a:solidFill>
              </a:rPr>
              <a:t>kennisgebaseerde</a:t>
            </a:r>
            <a:r>
              <a:rPr lang="nl-NL" dirty="0">
                <a:solidFill>
                  <a:srgbClr val="FF0000"/>
                </a:solidFill>
              </a:rPr>
              <a:t> visserij en aquacultuur</a:t>
            </a:r>
          </a:p>
          <a:p>
            <a:pPr marL="344488" lvl="1" indent="0">
              <a:buNone/>
            </a:pPr>
            <a:endParaRPr lang="nl-NL" i="1" dirty="0"/>
          </a:p>
          <a:p>
            <a:pPr marL="0" indent="0">
              <a:buNone/>
            </a:pPr>
            <a:r>
              <a:rPr lang="nl-NL" dirty="0" smtClean="0">
                <a:solidFill>
                  <a:srgbClr val="002060"/>
                </a:solidFill>
              </a:rPr>
              <a:t>Maatregelen:</a:t>
            </a:r>
          </a:p>
          <a:p>
            <a:r>
              <a:rPr lang="nl-NL" i="1" dirty="0" smtClean="0">
                <a:solidFill>
                  <a:srgbClr val="002060"/>
                </a:solidFill>
              </a:rPr>
              <a:t>Steun voor innovatie</a:t>
            </a:r>
          </a:p>
          <a:p>
            <a:r>
              <a:rPr lang="nl-NL" i="1" dirty="0" smtClean="0">
                <a:solidFill>
                  <a:srgbClr val="002060"/>
                </a:solidFill>
              </a:rPr>
              <a:t>Creatie van een producentenorganisatie</a:t>
            </a:r>
          </a:p>
          <a:p>
            <a:r>
              <a:rPr lang="nl-NL" i="1" dirty="0" smtClean="0">
                <a:solidFill>
                  <a:srgbClr val="002060"/>
                </a:solidFill>
              </a:rPr>
              <a:t>Verbeteren afzet van ongekende soorten</a:t>
            </a:r>
          </a:p>
          <a:p>
            <a:r>
              <a:rPr lang="nl-NL" i="1" dirty="0" smtClean="0">
                <a:solidFill>
                  <a:srgbClr val="002060"/>
                </a:solidFill>
              </a:rPr>
              <a:t>Bevorderen kwaliteit en toegevoegde waarde door oorsprongsbenaming, certificering of korte keten</a:t>
            </a:r>
          </a:p>
          <a:p>
            <a:r>
              <a:rPr lang="nl-NL" i="1" dirty="0" smtClean="0">
                <a:solidFill>
                  <a:srgbClr val="002060"/>
                </a:solidFill>
              </a:rPr>
              <a:t>Transparantie productie en markten </a:t>
            </a:r>
            <a:r>
              <a:rPr lang="nl-NL" i="1" dirty="0" err="1" smtClean="0">
                <a:solidFill>
                  <a:srgbClr val="002060"/>
                </a:solidFill>
              </a:rPr>
              <a:t>incl</a:t>
            </a:r>
            <a:r>
              <a:rPr lang="nl-NL" i="1" dirty="0" smtClean="0">
                <a:solidFill>
                  <a:srgbClr val="002060"/>
                </a:solidFill>
              </a:rPr>
              <a:t> marktonderzoek</a:t>
            </a:r>
          </a:p>
          <a:p>
            <a:r>
              <a:rPr lang="nl-NL" i="1" dirty="0" smtClean="0">
                <a:solidFill>
                  <a:srgbClr val="002060"/>
                </a:solidFill>
              </a:rPr>
              <a:t>Opzetten adviesdiensten en advies</a:t>
            </a:r>
          </a:p>
          <a:p>
            <a:r>
              <a:rPr lang="nl-NL" i="1" dirty="0" smtClean="0">
                <a:solidFill>
                  <a:srgbClr val="002060"/>
                </a:solidFill>
              </a:rPr>
              <a:t>Uitwisselen van kennis</a:t>
            </a:r>
          </a:p>
          <a:p>
            <a:r>
              <a:rPr lang="nl-NL" i="1" dirty="0" smtClean="0">
                <a:solidFill>
                  <a:srgbClr val="002060"/>
                </a:solidFill>
              </a:rPr>
              <a:t>Verhogen potentieel aquacultuursites</a:t>
            </a:r>
          </a:p>
          <a:p>
            <a:endParaRPr lang="nl-NL" dirty="0" smtClean="0"/>
          </a:p>
          <a:p>
            <a:pPr lvl="1"/>
            <a:endParaRPr lang="nl-BE" dirty="0"/>
          </a:p>
          <a:p>
            <a:pPr marL="0" indent="0">
              <a:buNone/>
            </a:pPr>
            <a:r>
              <a:rPr lang="nl-NL" i="1" dirty="0"/>
              <a:t> </a:t>
            </a:r>
            <a:endParaRPr lang="nl-BE" i="1" dirty="0" smtClean="0"/>
          </a:p>
        </p:txBody>
      </p:sp>
    </p:spTree>
    <p:extLst>
      <p:ext uri="{BB962C8B-B14F-4D97-AF65-F5344CB8AC3E}">
        <p14:creationId xmlns:p14="http://schemas.microsoft.com/office/powerpoint/2010/main" val="29290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smtClean="0"/>
              <a:t>BELGISCH OPERATIONEEL PROGRAMMA</a:t>
            </a:r>
            <a:endParaRPr lang="nl-BE" dirty="0"/>
          </a:p>
        </p:txBody>
      </p:sp>
      <p:sp>
        <p:nvSpPr>
          <p:cNvPr id="3" name="Tijdelijke aanduiding voor inhoud 2"/>
          <p:cNvSpPr>
            <a:spLocks noGrp="1"/>
          </p:cNvSpPr>
          <p:nvPr>
            <p:ph idx="1"/>
          </p:nvPr>
        </p:nvSpPr>
        <p:spPr/>
        <p:txBody>
          <a:bodyPr/>
          <a:lstStyle/>
          <a:p>
            <a:pPr marL="0" lvl="1" indent="0">
              <a:buClr>
                <a:schemeClr val="accent1"/>
              </a:buClr>
              <a:buSzPct val="90000"/>
              <a:buNone/>
            </a:pPr>
            <a:r>
              <a:rPr lang="nl-NL" sz="2000" dirty="0">
                <a:solidFill>
                  <a:srgbClr val="FF0000"/>
                </a:solidFill>
                <a:ea typeface="+mn-ea"/>
                <a:cs typeface="+mn-cs"/>
              </a:rPr>
              <a:t>Prioriteit 2: Bevordering van een duurzame en hulpbronefficiënte visserij en aquacultuur</a:t>
            </a:r>
          </a:p>
          <a:p>
            <a:pPr marL="0" lvl="1" indent="0">
              <a:buClr>
                <a:schemeClr val="accent1"/>
              </a:buClr>
              <a:buSzPct val="90000"/>
              <a:buNone/>
            </a:pPr>
            <a:endParaRPr lang="nl-BE" sz="2000" dirty="0">
              <a:solidFill>
                <a:srgbClr val="FF0000"/>
              </a:solidFill>
              <a:ea typeface="+mn-ea"/>
              <a:cs typeface="+mn-cs"/>
            </a:endParaRPr>
          </a:p>
          <a:p>
            <a:pPr marL="344488" lvl="1" indent="0">
              <a:buNone/>
            </a:pPr>
            <a:r>
              <a:rPr lang="nl-NL" dirty="0">
                <a:solidFill>
                  <a:srgbClr val="002060"/>
                </a:solidFill>
              </a:rPr>
              <a:t>Vlaanderen zet in op:</a:t>
            </a:r>
            <a:endParaRPr lang="nl-BE" dirty="0">
              <a:solidFill>
                <a:srgbClr val="002060"/>
              </a:solidFill>
            </a:endParaRPr>
          </a:p>
          <a:p>
            <a:pPr lvl="1"/>
            <a:r>
              <a:rPr lang="nl-BE" i="1" dirty="0">
                <a:solidFill>
                  <a:srgbClr val="002060"/>
                </a:solidFill>
              </a:rPr>
              <a:t>v</a:t>
            </a:r>
            <a:r>
              <a:rPr lang="nl-NL" i="1" dirty="0" err="1">
                <a:solidFill>
                  <a:srgbClr val="002060"/>
                </a:solidFill>
              </a:rPr>
              <a:t>erdere</a:t>
            </a:r>
            <a:r>
              <a:rPr lang="nl-NL" i="1" dirty="0">
                <a:solidFill>
                  <a:srgbClr val="002060"/>
                </a:solidFill>
              </a:rPr>
              <a:t> reductie van impact op milieu en mariene omgeving door steun aan innovatie, ontwikkeling en implementatie</a:t>
            </a:r>
            <a:endParaRPr lang="nl-BE" i="1" dirty="0">
              <a:solidFill>
                <a:srgbClr val="002060"/>
              </a:solidFill>
            </a:endParaRPr>
          </a:p>
          <a:p>
            <a:pPr lvl="1"/>
            <a:r>
              <a:rPr lang="nl-NL" i="1" dirty="0">
                <a:solidFill>
                  <a:srgbClr val="002060"/>
                </a:solidFill>
              </a:rPr>
              <a:t>verbeteren van werkomstandigheden en faciliteren van toetreders</a:t>
            </a:r>
            <a:endParaRPr lang="nl-BE" i="1" dirty="0">
              <a:solidFill>
                <a:srgbClr val="002060"/>
              </a:solidFill>
            </a:endParaRPr>
          </a:p>
          <a:p>
            <a:pPr lvl="1"/>
            <a:r>
              <a:rPr lang="nl-NL" i="1" dirty="0">
                <a:solidFill>
                  <a:srgbClr val="FF0000"/>
                </a:solidFill>
              </a:rPr>
              <a:t>duurzame aquacultuur</a:t>
            </a:r>
            <a:endParaRPr lang="nl-BE" i="1" dirty="0">
              <a:solidFill>
                <a:srgbClr val="FF0000"/>
              </a:solidFill>
            </a:endParaRPr>
          </a:p>
          <a:p>
            <a:pPr lvl="1"/>
            <a:r>
              <a:rPr lang="nl-NL" i="1" dirty="0">
                <a:solidFill>
                  <a:srgbClr val="002060"/>
                </a:solidFill>
              </a:rPr>
              <a:t>versterking competitiviteit in de ganse visserijketen</a:t>
            </a:r>
            <a:endParaRPr lang="nl-BE" i="1" dirty="0">
              <a:solidFill>
                <a:srgbClr val="002060"/>
              </a:solidFill>
            </a:endParaRPr>
          </a:p>
          <a:p>
            <a:pPr lvl="1"/>
            <a:r>
              <a:rPr lang="nl-NL" i="1" dirty="0">
                <a:solidFill>
                  <a:srgbClr val="002060"/>
                </a:solidFill>
              </a:rPr>
              <a:t>ondersteuning bij de implementatie van de ‘marine </a:t>
            </a:r>
            <a:r>
              <a:rPr lang="nl-NL" i="1" dirty="0" err="1">
                <a:solidFill>
                  <a:srgbClr val="002060"/>
                </a:solidFill>
              </a:rPr>
              <a:t>strategic</a:t>
            </a:r>
            <a:r>
              <a:rPr lang="nl-NL" i="1" dirty="0">
                <a:solidFill>
                  <a:srgbClr val="002060"/>
                </a:solidFill>
              </a:rPr>
              <a:t> </a:t>
            </a:r>
            <a:r>
              <a:rPr lang="nl-NL" i="1" dirty="0" err="1">
                <a:solidFill>
                  <a:srgbClr val="002060"/>
                </a:solidFill>
              </a:rPr>
              <a:t>framework</a:t>
            </a:r>
            <a:r>
              <a:rPr lang="nl-NL" i="1" dirty="0">
                <a:solidFill>
                  <a:srgbClr val="002060"/>
                </a:solidFill>
              </a:rPr>
              <a:t> </a:t>
            </a:r>
            <a:r>
              <a:rPr lang="nl-NL" i="1" dirty="0" err="1">
                <a:solidFill>
                  <a:srgbClr val="002060"/>
                </a:solidFill>
              </a:rPr>
              <a:t>directive</a:t>
            </a:r>
            <a:r>
              <a:rPr lang="nl-NL" i="1" dirty="0">
                <a:solidFill>
                  <a:srgbClr val="002060"/>
                </a:solidFill>
              </a:rPr>
              <a:t>’, Natura 2000 en </a:t>
            </a:r>
            <a:r>
              <a:rPr lang="nl-NL" i="1" dirty="0" smtClean="0">
                <a:solidFill>
                  <a:srgbClr val="002060"/>
                </a:solidFill>
              </a:rPr>
              <a:t>biodiversiteit</a:t>
            </a:r>
          </a:p>
          <a:p>
            <a:pPr marL="0" indent="0">
              <a:buNone/>
            </a:pPr>
            <a:r>
              <a:rPr lang="nl-NL" dirty="0">
                <a:solidFill>
                  <a:srgbClr val="002060"/>
                </a:solidFill>
              </a:rPr>
              <a:t> </a:t>
            </a:r>
            <a:endParaRPr lang="nl-BE" dirty="0">
              <a:solidFill>
                <a:srgbClr val="002060"/>
              </a:solidFill>
            </a:endParaRPr>
          </a:p>
          <a:p>
            <a:endParaRPr lang="nl-BE" dirty="0" smtClean="0"/>
          </a:p>
          <a:p>
            <a:pPr lvl="1"/>
            <a:endParaRPr lang="nl-BE" dirty="0"/>
          </a:p>
        </p:txBody>
      </p:sp>
    </p:spTree>
    <p:extLst>
      <p:ext uri="{BB962C8B-B14F-4D97-AF65-F5344CB8AC3E}">
        <p14:creationId xmlns:p14="http://schemas.microsoft.com/office/powerpoint/2010/main" val="4092239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smtClean="0"/>
              <a:t>BELGISCH OPERATIONEEL PROGRAMMA</a:t>
            </a:r>
            <a:endParaRPr lang="nl-BE" dirty="0"/>
          </a:p>
        </p:txBody>
      </p:sp>
      <p:sp>
        <p:nvSpPr>
          <p:cNvPr id="3" name="Tijdelijke aanduiding voor inhoud 2"/>
          <p:cNvSpPr>
            <a:spLocks noGrp="1"/>
          </p:cNvSpPr>
          <p:nvPr>
            <p:ph idx="1"/>
          </p:nvPr>
        </p:nvSpPr>
        <p:spPr/>
        <p:txBody>
          <a:bodyPr/>
          <a:lstStyle/>
          <a:p>
            <a:pPr marL="0" lvl="1" indent="0">
              <a:buClr>
                <a:schemeClr val="accent1"/>
              </a:buClr>
              <a:buSzPct val="90000"/>
              <a:buNone/>
            </a:pPr>
            <a:r>
              <a:rPr lang="nl-NL" sz="2000" dirty="0">
                <a:solidFill>
                  <a:srgbClr val="FF0000"/>
                </a:solidFill>
                <a:ea typeface="+mn-ea"/>
                <a:cs typeface="+mn-cs"/>
              </a:rPr>
              <a:t>Prioriteit 2: Bevordering van een duurzame en hulpbronefficiënte visserij en aquacultuur</a:t>
            </a:r>
          </a:p>
          <a:p>
            <a:pPr marL="0" lvl="1" indent="0">
              <a:buClr>
                <a:schemeClr val="accent1"/>
              </a:buClr>
              <a:buSzPct val="90000"/>
              <a:buNone/>
            </a:pPr>
            <a:endParaRPr lang="nl-NL" sz="2000" dirty="0">
              <a:solidFill>
                <a:srgbClr val="FF0000"/>
              </a:solidFill>
              <a:ea typeface="+mn-ea"/>
              <a:cs typeface="+mn-cs"/>
            </a:endParaRPr>
          </a:p>
          <a:p>
            <a:pPr marL="0" indent="0">
              <a:buNone/>
            </a:pPr>
            <a:r>
              <a:rPr lang="nl-NL" dirty="0" smtClean="0">
                <a:solidFill>
                  <a:srgbClr val="002060"/>
                </a:solidFill>
              </a:rPr>
              <a:t>Maatregelen:</a:t>
            </a:r>
          </a:p>
          <a:p>
            <a:r>
              <a:rPr lang="nl-NL" i="1" dirty="0" smtClean="0">
                <a:solidFill>
                  <a:srgbClr val="002060"/>
                </a:solidFill>
              </a:rPr>
              <a:t>Productie-investeringen in aquacultuur</a:t>
            </a:r>
          </a:p>
          <a:p>
            <a:r>
              <a:rPr lang="nl-NL" i="1" dirty="0" smtClean="0">
                <a:solidFill>
                  <a:srgbClr val="002060"/>
                </a:solidFill>
              </a:rPr>
              <a:t>Steun voor dierengezondheid en dierenwelzijn in aquacultuur</a:t>
            </a:r>
          </a:p>
          <a:p>
            <a:r>
              <a:rPr lang="nl-NL" i="1" dirty="0" smtClean="0">
                <a:solidFill>
                  <a:srgbClr val="002060"/>
                </a:solidFill>
              </a:rPr>
              <a:t>Steun voor verzekering tegen schade in aquacultuursector</a:t>
            </a:r>
            <a:endParaRPr lang="nl-BE" i="1" dirty="0">
              <a:solidFill>
                <a:srgbClr val="002060"/>
              </a:solidFill>
            </a:endParaRPr>
          </a:p>
          <a:p>
            <a:pPr marL="0" indent="0">
              <a:buNone/>
            </a:pPr>
            <a:r>
              <a:rPr lang="nl-NL" i="1" dirty="0">
                <a:solidFill>
                  <a:srgbClr val="002060"/>
                </a:solidFill>
              </a:rPr>
              <a:t> </a:t>
            </a:r>
            <a:endParaRPr lang="nl-BE" i="1" dirty="0">
              <a:solidFill>
                <a:srgbClr val="002060"/>
              </a:solidFill>
            </a:endParaRPr>
          </a:p>
          <a:p>
            <a:endParaRPr lang="nl-BE" dirty="0" smtClean="0">
              <a:solidFill>
                <a:srgbClr val="002060"/>
              </a:solidFill>
            </a:endParaRPr>
          </a:p>
          <a:p>
            <a:pPr lvl="1"/>
            <a:endParaRPr lang="nl-BE" dirty="0"/>
          </a:p>
        </p:txBody>
      </p:sp>
    </p:spTree>
    <p:extLst>
      <p:ext uri="{BB962C8B-B14F-4D97-AF65-F5344CB8AC3E}">
        <p14:creationId xmlns:p14="http://schemas.microsoft.com/office/powerpoint/2010/main" val="994938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INHOUDSTAFEL</a:t>
            </a:r>
            <a:endParaRPr lang="nl-BE" dirty="0"/>
          </a:p>
        </p:txBody>
      </p:sp>
      <p:sp>
        <p:nvSpPr>
          <p:cNvPr id="3" name="Tijdelijke aanduiding voor inhoud 2"/>
          <p:cNvSpPr>
            <a:spLocks noGrp="1"/>
          </p:cNvSpPr>
          <p:nvPr>
            <p:ph idx="1"/>
          </p:nvPr>
        </p:nvSpPr>
        <p:spPr/>
        <p:txBody>
          <a:bodyPr/>
          <a:lstStyle/>
          <a:p>
            <a:r>
              <a:rPr lang="nl-BE" dirty="0" smtClean="0">
                <a:solidFill>
                  <a:srgbClr val="002060"/>
                </a:solidFill>
              </a:rPr>
              <a:t>VOORSTELLING BELEIDSDOMEIN LANDBOUW EN VISSERIJ</a:t>
            </a:r>
          </a:p>
          <a:p>
            <a:r>
              <a:rPr lang="nl-BE" dirty="0" smtClean="0">
                <a:solidFill>
                  <a:srgbClr val="002060"/>
                </a:solidFill>
              </a:rPr>
              <a:t>VLAAMS AQUACULTUURPLATFORM</a:t>
            </a:r>
          </a:p>
          <a:p>
            <a:pPr lvl="1"/>
            <a:r>
              <a:rPr lang="nl-BE" dirty="0" smtClean="0">
                <a:solidFill>
                  <a:srgbClr val="002060"/>
                </a:solidFill>
              </a:rPr>
              <a:t>SSAQ</a:t>
            </a:r>
          </a:p>
          <a:p>
            <a:pPr lvl="1"/>
            <a:r>
              <a:rPr lang="nl-BE" dirty="0" smtClean="0">
                <a:solidFill>
                  <a:srgbClr val="002060"/>
                </a:solidFill>
              </a:rPr>
              <a:t>AANSPREEKPUNT</a:t>
            </a:r>
          </a:p>
          <a:p>
            <a:pPr lvl="1"/>
            <a:r>
              <a:rPr lang="nl-BE" dirty="0" smtClean="0">
                <a:solidFill>
                  <a:srgbClr val="002060"/>
                </a:solidFill>
              </a:rPr>
              <a:t>NETWERK</a:t>
            </a:r>
            <a:endParaRPr lang="nl-BE" dirty="0">
              <a:solidFill>
                <a:srgbClr val="002060"/>
              </a:solidFill>
            </a:endParaRPr>
          </a:p>
          <a:p>
            <a:r>
              <a:rPr lang="nl-BE" dirty="0" smtClean="0">
                <a:solidFill>
                  <a:srgbClr val="002060"/>
                </a:solidFill>
              </a:rPr>
              <a:t>NATIONAAL STRATEGISCH PLAN VOOR AQUACULTUUR</a:t>
            </a:r>
            <a:endParaRPr lang="nl-BE" dirty="0">
              <a:solidFill>
                <a:srgbClr val="002060"/>
              </a:solidFill>
            </a:endParaRPr>
          </a:p>
          <a:p>
            <a:r>
              <a:rPr lang="nl-BE" dirty="0" smtClean="0">
                <a:solidFill>
                  <a:srgbClr val="002060"/>
                </a:solidFill>
              </a:rPr>
              <a:t>EUROPEES FONDS VOOR MARITIEME ZAKEN EN VISSERIJ: BELGISCH OPERATIONEEL PROGRAMMA</a:t>
            </a:r>
            <a:endParaRPr lang="nl-BE" dirty="0">
              <a:solidFill>
                <a:srgbClr val="00206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smtClean="0"/>
              <a:t>BELGISCH OPERATIONEEL PROGRAMMA</a:t>
            </a:r>
            <a:endParaRPr lang="nl-BE" dirty="0"/>
          </a:p>
        </p:txBody>
      </p:sp>
      <p:sp>
        <p:nvSpPr>
          <p:cNvPr id="3" name="Tijdelijke aanduiding voor inhoud 2"/>
          <p:cNvSpPr>
            <a:spLocks noGrp="1"/>
          </p:cNvSpPr>
          <p:nvPr>
            <p:ph idx="1"/>
          </p:nvPr>
        </p:nvSpPr>
        <p:spPr/>
        <p:txBody>
          <a:bodyPr/>
          <a:lstStyle/>
          <a:p>
            <a:pPr marL="0" lvl="1" indent="0">
              <a:buClr>
                <a:schemeClr val="accent1"/>
              </a:buClr>
              <a:buSzPct val="90000"/>
              <a:buNone/>
            </a:pPr>
            <a:r>
              <a:rPr lang="nl-NL" sz="2000" dirty="0">
                <a:solidFill>
                  <a:srgbClr val="FF0000"/>
                </a:solidFill>
                <a:ea typeface="+mn-ea"/>
                <a:cs typeface="+mn-cs"/>
              </a:rPr>
              <a:t>Prioriteit 3: </a:t>
            </a:r>
            <a:r>
              <a:rPr lang="nl-NL" sz="2000" dirty="0" smtClean="0">
                <a:solidFill>
                  <a:srgbClr val="FF0000"/>
                </a:solidFill>
                <a:ea typeface="+mn-ea"/>
                <a:cs typeface="+mn-cs"/>
              </a:rPr>
              <a:t>Verhogen werkgelegenheid en territoriale cohesie</a:t>
            </a:r>
          </a:p>
          <a:p>
            <a:pPr marL="0" lvl="1" indent="0">
              <a:buClr>
                <a:schemeClr val="accent1"/>
              </a:buClr>
              <a:buSzPct val="90000"/>
              <a:buNone/>
            </a:pPr>
            <a:endParaRPr lang="nl-NL" sz="2000" dirty="0">
              <a:solidFill>
                <a:srgbClr val="FF0000"/>
              </a:solidFill>
              <a:ea typeface="+mn-ea"/>
              <a:cs typeface="+mn-cs"/>
            </a:endParaRPr>
          </a:p>
          <a:p>
            <a:pPr marL="0" lvl="1" indent="0">
              <a:buClr>
                <a:schemeClr val="accent1"/>
              </a:buClr>
              <a:buSzPct val="90000"/>
              <a:buNone/>
            </a:pPr>
            <a:r>
              <a:rPr lang="nl-NL" sz="2000" dirty="0">
                <a:solidFill>
                  <a:srgbClr val="002060"/>
                </a:solidFill>
                <a:ea typeface="+mn-ea"/>
                <a:cs typeface="+mn-cs"/>
              </a:rPr>
              <a:t>Vlaanderen zet in op</a:t>
            </a:r>
            <a:r>
              <a:rPr lang="nl-NL" sz="2000" dirty="0" smtClean="0">
                <a:solidFill>
                  <a:srgbClr val="002060"/>
                </a:solidFill>
                <a:ea typeface="+mn-ea"/>
                <a:cs typeface="+mn-cs"/>
              </a:rPr>
              <a:t>:</a:t>
            </a:r>
            <a:endParaRPr lang="nl-NL" dirty="0">
              <a:solidFill>
                <a:srgbClr val="002060"/>
              </a:solidFill>
            </a:endParaRPr>
          </a:p>
          <a:p>
            <a:pPr marL="457200" lvl="1" indent="-457200">
              <a:buClr>
                <a:schemeClr val="accent1"/>
              </a:buClr>
              <a:buSzPct val="90000"/>
            </a:pPr>
            <a:r>
              <a:rPr lang="nl-BE" sz="2000" i="1" dirty="0">
                <a:solidFill>
                  <a:srgbClr val="002060"/>
                </a:solidFill>
                <a:ea typeface="+mn-ea"/>
                <a:cs typeface="+mn-cs"/>
              </a:rPr>
              <a:t>visserijactiviteit in de kustregio:</a:t>
            </a:r>
          </a:p>
          <a:p>
            <a:pPr marL="0" indent="0">
              <a:buNone/>
            </a:pPr>
            <a:r>
              <a:rPr lang="nl-BE" i="1" dirty="0">
                <a:solidFill>
                  <a:srgbClr val="002060"/>
                </a:solidFill>
              </a:rPr>
              <a:t>		werkgelegenheid in de keten</a:t>
            </a:r>
          </a:p>
          <a:p>
            <a:pPr marL="0" indent="0">
              <a:buNone/>
            </a:pPr>
            <a:r>
              <a:rPr lang="nl-BE" i="1" dirty="0">
                <a:solidFill>
                  <a:srgbClr val="002060"/>
                </a:solidFill>
              </a:rPr>
              <a:t>		diversificatie</a:t>
            </a:r>
          </a:p>
          <a:p>
            <a:r>
              <a:rPr lang="nl-BE" i="1" dirty="0" err="1">
                <a:solidFill>
                  <a:srgbClr val="002060"/>
                </a:solidFill>
              </a:rPr>
              <a:t>maricultuur</a:t>
            </a:r>
            <a:endParaRPr lang="nl-BE" i="1" dirty="0">
              <a:solidFill>
                <a:srgbClr val="002060"/>
              </a:solidFill>
            </a:endParaRPr>
          </a:p>
          <a:p>
            <a:pPr marL="0" indent="0">
              <a:buNone/>
            </a:pPr>
            <a:endParaRPr lang="nl-BE" dirty="0" smtClean="0">
              <a:solidFill>
                <a:srgbClr val="002060"/>
              </a:solidFill>
            </a:endParaRPr>
          </a:p>
          <a:p>
            <a:pPr lvl="1"/>
            <a:endParaRPr lang="nl-BE" dirty="0">
              <a:solidFill>
                <a:srgbClr val="002060"/>
              </a:solidFill>
            </a:endParaRPr>
          </a:p>
        </p:txBody>
      </p:sp>
    </p:spTree>
    <p:extLst>
      <p:ext uri="{BB962C8B-B14F-4D97-AF65-F5344CB8AC3E}">
        <p14:creationId xmlns:p14="http://schemas.microsoft.com/office/powerpoint/2010/main" val="34878535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88994" cy="719138"/>
          </a:xfrm>
        </p:spPr>
        <p:txBody>
          <a:bodyPr/>
          <a:lstStyle/>
          <a:p>
            <a:r>
              <a:rPr lang="nl-BE" dirty="0" smtClean="0"/>
              <a:t>BELGISCH OPERATIONEEL PROGRAMMA: </a:t>
            </a:r>
            <a:r>
              <a:rPr lang="nl-BE" dirty="0" smtClean="0">
                <a:solidFill>
                  <a:srgbClr val="FF0000"/>
                </a:solidFill>
              </a:rPr>
              <a:t>DE MIDDELEN?</a:t>
            </a:r>
            <a:endParaRPr lang="nl-BE" dirty="0">
              <a:solidFill>
                <a:srgbClr val="FF0000"/>
              </a:solidFill>
            </a:endParaRPr>
          </a:p>
        </p:txBody>
      </p:sp>
      <p:sp>
        <p:nvSpPr>
          <p:cNvPr id="3" name="Tijdelijke aanduiding voor inhoud 2"/>
          <p:cNvSpPr>
            <a:spLocks noGrp="1"/>
          </p:cNvSpPr>
          <p:nvPr>
            <p:ph idx="1"/>
          </p:nvPr>
        </p:nvSpPr>
        <p:spPr>
          <a:xfrm>
            <a:off x="358774" y="1440000"/>
            <a:ext cx="8280000" cy="5112778"/>
          </a:xfrm>
        </p:spPr>
        <p:txBody>
          <a:bodyPr/>
          <a:lstStyle/>
          <a:p>
            <a:pPr marL="0" indent="0">
              <a:buNone/>
            </a:pPr>
            <a:endParaRPr lang="nl-BE" sz="2400" dirty="0" smtClean="0"/>
          </a:p>
          <a:p>
            <a:endParaRPr lang="nl-BE" dirty="0" smtClean="0">
              <a:solidFill>
                <a:srgbClr val="002060"/>
              </a:solidFill>
            </a:endParaRPr>
          </a:p>
          <a:p>
            <a:endParaRPr lang="nl-BE" dirty="0" smtClean="0">
              <a:solidFill>
                <a:srgbClr val="002060"/>
              </a:solidFill>
            </a:endParaRPr>
          </a:p>
          <a:p>
            <a:endParaRPr lang="nl-BE" dirty="0" smtClean="0">
              <a:solidFill>
                <a:srgbClr val="002060"/>
              </a:solidFill>
            </a:endParaRPr>
          </a:p>
          <a:p>
            <a:pPr marL="0" indent="0">
              <a:buNone/>
            </a:pPr>
            <a:endParaRPr lang="nl-BE" dirty="0"/>
          </a:p>
        </p:txBody>
      </p:sp>
      <p:graphicFrame>
        <p:nvGraphicFramePr>
          <p:cNvPr id="4" name="Tabel 3"/>
          <p:cNvGraphicFramePr>
            <a:graphicFrameLocks noGrp="1"/>
          </p:cNvGraphicFramePr>
          <p:nvPr>
            <p:extLst>
              <p:ext uri="{D42A27DB-BD31-4B8C-83A1-F6EECF244321}">
                <p14:modId xmlns:p14="http://schemas.microsoft.com/office/powerpoint/2010/main" val="2271531726"/>
              </p:ext>
            </p:extLst>
          </p:nvPr>
        </p:nvGraphicFramePr>
        <p:xfrm>
          <a:off x="180082" y="1800250"/>
          <a:ext cx="8640962" cy="4487122"/>
        </p:xfrm>
        <a:graphic>
          <a:graphicData uri="http://schemas.openxmlformats.org/drawingml/2006/table">
            <a:tbl>
              <a:tblPr firstRow="1" bandRow="1">
                <a:tableStyleId>{5C22544A-7EE6-4342-B048-85BDC9FD1C3A}</a:tableStyleId>
              </a:tblPr>
              <a:tblGrid>
                <a:gridCol w="4588649"/>
                <a:gridCol w="1316008"/>
                <a:gridCol w="1246484"/>
                <a:gridCol w="1489821"/>
              </a:tblGrid>
              <a:tr h="576064">
                <a:tc>
                  <a:txBody>
                    <a:bodyPr/>
                    <a:lstStyle/>
                    <a:p>
                      <a:r>
                        <a:rPr lang="nl-BE" sz="1400" dirty="0" smtClean="0"/>
                        <a:t>Unie prioriteit</a:t>
                      </a:r>
                      <a:endParaRPr lang="nl-BE" sz="1400" dirty="0"/>
                    </a:p>
                  </a:txBody>
                  <a:tcPr/>
                </a:tc>
                <a:tc>
                  <a:txBody>
                    <a:bodyPr/>
                    <a:lstStyle/>
                    <a:p>
                      <a:r>
                        <a:rPr lang="nl-BE" sz="1400" dirty="0" smtClean="0"/>
                        <a:t>EU bijdrage</a:t>
                      </a:r>
                      <a:r>
                        <a:rPr lang="nl-BE" sz="1400" baseline="0" dirty="0" smtClean="0"/>
                        <a:t> (MEUR)</a:t>
                      </a:r>
                      <a:endParaRPr lang="nl-BE" sz="1400" dirty="0"/>
                    </a:p>
                  </a:txBody>
                  <a:tcPr/>
                </a:tc>
                <a:tc>
                  <a:txBody>
                    <a:bodyPr/>
                    <a:lstStyle/>
                    <a:p>
                      <a:r>
                        <a:rPr lang="nl-BE" sz="1400" dirty="0" smtClean="0"/>
                        <a:t>Totale  bijdrage</a:t>
                      </a:r>
                      <a:r>
                        <a:rPr lang="nl-BE" sz="1400" baseline="0" dirty="0" smtClean="0"/>
                        <a:t> (MEUR)</a:t>
                      </a:r>
                      <a:endParaRPr lang="nl-BE" sz="1400" dirty="0"/>
                    </a:p>
                  </a:txBody>
                  <a:tcPr/>
                </a:tc>
                <a:tc>
                  <a:txBody>
                    <a:bodyPr/>
                    <a:lstStyle/>
                    <a:p>
                      <a:r>
                        <a:rPr lang="nl-BE" sz="1400" dirty="0" smtClean="0"/>
                        <a:t>Percentage</a:t>
                      </a:r>
                      <a:r>
                        <a:rPr lang="nl-BE" sz="1400" baseline="0" dirty="0" smtClean="0"/>
                        <a:t> van totaal budget</a:t>
                      </a:r>
                      <a:endParaRPr lang="nl-BE" sz="1400" dirty="0"/>
                    </a:p>
                  </a:txBody>
                  <a:tcPr/>
                </a:tc>
              </a:tr>
              <a:tr h="440040">
                <a:tc>
                  <a:txBody>
                    <a:bodyPr/>
                    <a:lstStyle/>
                    <a:p>
                      <a:r>
                        <a:rPr lang="nl-BE" sz="1400" kern="1200" dirty="0" smtClean="0">
                          <a:solidFill>
                            <a:schemeClr val="dk1"/>
                          </a:solidFill>
                          <a:effectLst/>
                          <a:latin typeface="+mn-lt"/>
                          <a:ea typeface="+mn-ea"/>
                          <a:cs typeface="+mn-cs"/>
                        </a:rPr>
                        <a:t>1. Bevorderen van een duurzame en hulpbron efficiënte Visserij en aquacultuur, en overeenkomstige verwerking</a:t>
                      </a:r>
                      <a:endParaRPr lang="nl-BE" sz="1400" dirty="0"/>
                    </a:p>
                  </a:txBody>
                  <a:tcPr/>
                </a:tc>
                <a:tc>
                  <a:txBody>
                    <a:bodyPr/>
                    <a:lstStyle/>
                    <a:p>
                      <a:r>
                        <a:rPr lang="nl-BE" sz="1400" b="0" dirty="0" smtClean="0">
                          <a:latin typeface="+mj-lt"/>
                        </a:rPr>
                        <a:t>13</a:t>
                      </a:r>
                      <a:endParaRPr lang="nl-BE" sz="1400" b="0" dirty="0">
                        <a:latin typeface="+mj-lt"/>
                      </a:endParaRPr>
                    </a:p>
                  </a:txBody>
                  <a:tcPr/>
                </a:tc>
                <a:tc>
                  <a:txBody>
                    <a:bodyPr/>
                    <a:lstStyle/>
                    <a:p>
                      <a:r>
                        <a:rPr lang="nl-BE" sz="1400" b="0" dirty="0" smtClean="0">
                          <a:latin typeface="+mj-lt"/>
                        </a:rPr>
                        <a:t>26</a:t>
                      </a:r>
                      <a:endParaRPr lang="nl-BE" sz="1400" b="0" dirty="0">
                        <a:latin typeface="+mj-lt"/>
                      </a:endParaRPr>
                    </a:p>
                  </a:txBody>
                  <a:tcPr/>
                </a:tc>
                <a:tc>
                  <a:txBody>
                    <a:bodyPr/>
                    <a:lstStyle/>
                    <a:p>
                      <a:r>
                        <a:rPr lang="nl-BE" sz="1400" dirty="0" smtClean="0"/>
                        <a:t>39 %</a:t>
                      </a:r>
                      <a:endParaRPr lang="nl-BE" sz="1400" dirty="0"/>
                    </a:p>
                  </a:txBody>
                  <a:tcPr/>
                </a:tc>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kern="1200" dirty="0" smtClean="0">
                          <a:solidFill>
                            <a:schemeClr val="dk1"/>
                          </a:solidFill>
                          <a:effectLst/>
                          <a:latin typeface="+mn-lt"/>
                          <a:ea typeface="+mn-ea"/>
                          <a:cs typeface="+mn-cs"/>
                        </a:rPr>
                        <a:t>2. Bevorderen van een innovatieve en kennis gebaseerde Visserij en aquacultuur  en overeenkomstige verwerking </a:t>
                      </a:r>
                      <a:endParaRPr lang="nl-BE" sz="1400" dirty="0"/>
                    </a:p>
                  </a:txBody>
                  <a:tcPr/>
                </a:tc>
                <a:tc>
                  <a:txBody>
                    <a:bodyPr/>
                    <a:lstStyle/>
                    <a:p>
                      <a:r>
                        <a:rPr lang="nl-BE" sz="1400" b="0" dirty="0" smtClean="0">
                          <a:latin typeface="+mj-lt"/>
                        </a:rPr>
                        <a:t>8,5</a:t>
                      </a:r>
                      <a:endParaRPr lang="nl-BE" sz="1400" b="0" dirty="0">
                        <a:latin typeface="+mj-lt"/>
                      </a:endParaRPr>
                    </a:p>
                  </a:txBody>
                  <a:tcPr/>
                </a:tc>
                <a:tc>
                  <a:txBody>
                    <a:bodyPr/>
                    <a:lstStyle/>
                    <a:p>
                      <a:r>
                        <a:rPr lang="nl-BE" sz="1400" b="0" dirty="0" smtClean="0">
                          <a:latin typeface="+mj-lt"/>
                        </a:rPr>
                        <a:t>17</a:t>
                      </a:r>
                      <a:endParaRPr lang="nl-BE" sz="1400" b="0" dirty="0">
                        <a:latin typeface="+mj-lt"/>
                      </a:endParaRPr>
                    </a:p>
                  </a:txBody>
                  <a:tcPr/>
                </a:tc>
                <a:tc>
                  <a:txBody>
                    <a:bodyPr/>
                    <a:lstStyle/>
                    <a:p>
                      <a:r>
                        <a:rPr lang="nl-BE" sz="1400" dirty="0" smtClean="0"/>
                        <a:t>25 %</a:t>
                      </a:r>
                      <a:endParaRPr lang="nl-BE" sz="1400" dirty="0"/>
                    </a:p>
                  </a:txBody>
                  <a:tcPr/>
                </a:tc>
              </a:tr>
              <a:tr h="41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400" kern="1200" dirty="0" smtClean="0">
                          <a:solidFill>
                            <a:schemeClr val="dk1"/>
                          </a:solidFill>
                          <a:effectLst/>
                          <a:latin typeface="+mn-lt"/>
                          <a:ea typeface="+mn-ea"/>
                          <a:cs typeface="+mn-cs"/>
                        </a:rPr>
                        <a:t>3. Bevorderen van toepassing van het GVB     (controle en datacollectie)</a:t>
                      </a:r>
                      <a:endParaRPr lang="nl-BE" sz="1400" dirty="0"/>
                    </a:p>
                  </a:txBody>
                  <a:tcPr/>
                </a:tc>
                <a:tc>
                  <a:txBody>
                    <a:bodyPr/>
                    <a:lstStyle/>
                    <a:p>
                      <a:pPr algn="just">
                        <a:spcAft>
                          <a:spcPts val="0"/>
                        </a:spcAft>
                      </a:pPr>
                      <a:r>
                        <a:rPr lang="nl-BE" sz="1400" b="0" dirty="0" smtClean="0">
                          <a:effectLst/>
                          <a:latin typeface="+mj-lt"/>
                          <a:ea typeface="Times New Roman"/>
                        </a:rPr>
                        <a:t>10,4</a:t>
                      </a:r>
                      <a:endParaRPr lang="nl-BE" sz="1400" b="0" dirty="0">
                        <a:effectLst/>
                        <a:latin typeface="+mj-lt"/>
                        <a:ea typeface="Times New Roman"/>
                      </a:endParaRPr>
                    </a:p>
                  </a:txBody>
                  <a:tcPr marL="68580" marR="68580" marT="0" marB="0"/>
                </a:tc>
                <a:tc>
                  <a:txBody>
                    <a:bodyPr/>
                    <a:lstStyle/>
                    <a:p>
                      <a:pPr algn="just">
                        <a:spcAft>
                          <a:spcPts val="0"/>
                        </a:spcAft>
                      </a:pPr>
                      <a:r>
                        <a:rPr lang="nl-BE" sz="1400" b="0" dirty="0" smtClean="0">
                          <a:effectLst/>
                          <a:latin typeface="+mj-lt"/>
                          <a:ea typeface="Times New Roman"/>
                        </a:rPr>
                        <a:t>15</a:t>
                      </a:r>
                      <a:endParaRPr lang="nl-BE" sz="1400" b="0" dirty="0">
                        <a:effectLst/>
                        <a:latin typeface="+mj-lt"/>
                        <a:ea typeface="Times New Roman"/>
                      </a:endParaRPr>
                    </a:p>
                  </a:txBody>
                  <a:tcPr marL="68580" marR="68580" marT="0" marB="0"/>
                </a:tc>
                <a:tc>
                  <a:txBody>
                    <a:bodyPr/>
                    <a:lstStyle/>
                    <a:p>
                      <a:r>
                        <a:rPr lang="nl-BE" sz="1400" smtClean="0"/>
                        <a:t>22,5 </a:t>
                      </a:r>
                      <a:r>
                        <a:rPr lang="nl-BE" sz="1400" dirty="0" smtClean="0"/>
                        <a:t>%</a:t>
                      </a:r>
                      <a:endParaRPr lang="nl-BE" sz="1400" dirty="0"/>
                    </a:p>
                  </a:txBody>
                  <a:tcPr/>
                </a:tc>
              </a:tr>
              <a:tr h="360040">
                <a:tc>
                  <a:txBody>
                    <a:bodyPr/>
                    <a:lstStyle/>
                    <a:p>
                      <a:r>
                        <a:rPr lang="nl-BE" sz="1400" kern="1200" dirty="0" smtClean="0">
                          <a:solidFill>
                            <a:schemeClr val="dk1"/>
                          </a:solidFill>
                          <a:effectLst/>
                          <a:latin typeface="+mn-lt"/>
                          <a:ea typeface="+mn-ea"/>
                          <a:cs typeface="+mn-cs"/>
                        </a:rPr>
                        <a:t>4. Verhoging van werkgelegenheid en territoriale cohesie</a:t>
                      </a:r>
                      <a:endParaRPr lang="nl-BE" sz="1400" dirty="0"/>
                    </a:p>
                  </a:txBody>
                  <a:tcPr/>
                </a:tc>
                <a:tc>
                  <a:txBody>
                    <a:bodyPr/>
                    <a:lstStyle/>
                    <a:p>
                      <a:r>
                        <a:rPr lang="nl-BE" sz="1400" dirty="0" smtClean="0"/>
                        <a:t>1,5</a:t>
                      </a:r>
                      <a:endParaRPr lang="nl-BE" sz="1400" dirty="0"/>
                    </a:p>
                  </a:txBody>
                  <a:tcPr/>
                </a:tc>
                <a:tc>
                  <a:txBody>
                    <a:bodyPr/>
                    <a:lstStyle/>
                    <a:p>
                      <a:r>
                        <a:rPr lang="nl-BE" sz="1400" dirty="0" smtClean="0"/>
                        <a:t>3</a:t>
                      </a:r>
                      <a:endParaRPr lang="nl-BE" sz="1400" dirty="0"/>
                    </a:p>
                  </a:txBody>
                  <a:tcPr/>
                </a:tc>
                <a:tc>
                  <a:txBody>
                    <a:bodyPr/>
                    <a:lstStyle/>
                    <a:p>
                      <a:r>
                        <a:rPr lang="nl-BE" sz="1400" dirty="0" smtClean="0"/>
                        <a:t>4,5 %</a:t>
                      </a:r>
                      <a:endParaRPr lang="nl-BE" sz="1400" dirty="0"/>
                    </a:p>
                  </a:txBody>
                  <a:tcPr/>
                </a:tc>
              </a:tr>
              <a:tr h="369041">
                <a:tc>
                  <a:txBody>
                    <a:bodyPr/>
                    <a:lstStyle/>
                    <a:p>
                      <a:r>
                        <a:rPr lang="nl-BE" sz="1400" kern="1200" dirty="0" smtClean="0">
                          <a:solidFill>
                            <a:schemeClr val="dk1"/>
                          </a:solidFill>
                          <a:effectLst/>
                          <a:latin typeface="+mn-lt"/>
                          <a:ea typeface="+mn-ea"/>
                          <a:cs typeface="+mn-cs"/>
                        </a:rPr>
                        <a:t>5. Bevorderen van de toepassing van het Geïntegreerd Maritiem Beleid</a:t>
                      </a:r>
                      <a:endParaRPr lang="nl-BE" sz="1400" dirty="0"/>
                    </a:p>
                  </a:txBody>
                  <a:tcPr/>
                </a:tc>
                <a:tc>
                  <a:txBody>
                    <a:bodyPr/>
                    <a:lstStyle/>
                    <a:p>
                      <a:r>
                        <a:rPr lang="nl-BE" sz="1400" dirty="0" smtClean="0"/>
                        <a:t>1,2</a:t>
                      </a:r>
                      <a:endParaRPr lang="nl-BE" sz="1400" dirty="0"/>
                    </a:p>
                  </a:txBody>
                  <a:tcPr/>
                </a:tc>
                <a:tc>
                  <a:txBody>
                    <a:bodyPr/>
                    <a:lstStyle/>
                    <a:p>
                      <a:r>
                        <a:rPr lang="nl-BE" sz="1400" dirty="0" smtClean="0"/>
                        <a:t>2,4</a:t>
                      </a:r>
                      <a:endParaRPr lang="nl-BE" sz="1400" dirty="0"/>
                    </a:p>
                  </a:txBody>
                  <a:tcPr/>
                </a:tc>
                <a:tc>
                  <a:txBody>
                    <a:bodyPr/>
                    <a:lstStyle/>
                    <a:p>
                      <a:r>
                        <a:rPr lang="nl-BE" sz="1400" dirty="0" smtClean="0"/>
                        <a:t>3,5 %</a:t>
                      </a:r>
                      <a:endParaRPr lang="nl-BE" sz="1400" dirty="0"/>
                    </a:p>
                  </a:txBody>
                  <a:tcPr/>
                </a:tc>
              </a:tr>
              <a:tr h="369041">
                <a:tc>
                  <a:txBody>
                    <a:bodyPr/>
                    <a:lstStyle/>
                    <a:p>
                      <a:r>
                        <a:rPr lang="nl-BE" sz="1400" dirty="0" smtClean="0"/>
                        <a:t>Technische</a:t>
                      </a:r>
                      <a:r>
                        <a:rPr lang="nl-BE" sz="1400" baseline="0" dirty="0" smtClean="0"/>
                        <a:t> assistentie</a:t>
                      </a:r>
                      <a:endParaRPr lang="nl-BE" sz="1400" dirty="0"/>
                    </a:p>
                  </a:txBody>
                  <a:tcPr/>
                </a:tc>
                <a:tc>
                  <a:txBody>
                    <a:bodyPr/>
                    <a:lstStyle/>
                    <a:p>
                      <a:r>
                        <a:rPr lang="nl-BE" sz="1400" dirty="0" smtClean="0"/>
                        <a:t>1,8</a:t>
                      </a:r>
                      <a:endParaRPr lang="nl-BE" sz="1400" dirty="0"/>
                    </a:p>
                  </a:txBody>
                  <a:tcPr/>
                </a:tc>
                <a:tc>
                  <a:txBody>
                    <a:bodyPr/>
                    <a:lstStyle/>
                    <a:p>
                      <a:r>
                        <a:rPr lang="nl-BE" sz="1400" dirty="0" smtClean="0"/>
                        <a:t>3,6</a:t>
                      </a:r>
                      <a:endParaRPr lang="nl-BE" sz="1400" dirty="0"/>
                    </a:p>
                  </a:txBody>
                  <a:tcPr/>
                </a:tc>
                <a:tc>
                  <a:txBody>
                    <a:bodyPr/>
                    <a:lstStyle/>
                    <a:p>
                      <a:r>
                        <a:rPr lang="nl-BE" sz="1400" dirty="0" smtClean="0"/>
                        <a:t>5,5 %</a:t>
                      </a:r>
                      <a:endParaRPr lang="nl-BE" sz="1400" dirty="0"/>
                    </a:p>
                  </a:txBody>
                  <a:tcPr/>
                </a:tc>
              </a:tr>
              <a:tr h="369041">
                <a:tc>
                  <a:txBody>
                    <a:bodyPr/>
                    <a:lstStyle/>
                    <a:p>
                      <a:r>
                        <a:rPr lang="nl-BE" sz="1400" dirty="0" smtClean="0"/>
                        <a:t>TOTAAL</a:t>
                      </a:r>
                      <a:endParaRPr lang="nl-BE" sz="1400" dirty="0"/>
                    </a:p>
                  </a:txBody>
                  <a:tcPr/>
                </a:tc>
                <a:tc>
                  <a:txBody>
                    <a:bodyPr/>
                    <a:lstStyle/>
                    <a:p>
                      <a:r>
                        <a:rPr lang="nl-BE" sz="1400" dirty="0" smtClean="0">
                          <a:solidFill>
                            <a:srgbClr val="FF0000"/>
                          </a:solidFill>
                        </a:rPr>
                        <a:t>36,4???</a:t>
                      </a:r>
                      <a:endParaRPr lang="nl-BE" sz="1400" dirty="0">
                        <a:solidFill>
                          <a:srgbClr val="FF0000"/>
                        </a:solidFill>
                      </a:endParaRPr>
                    </a:p>
                  </a:txBody>
                  <a:tcPr/>
                </a:tc>
                <a:tc>
                  <a:txBody>
                    <a:bodyPr/>
                    <a:lstStyle/>
                    <a:p>
                      <a:r>
                        <a:rPr lang="nl-BE" sz="1400" dirty="0" smtClean="0"/>
                        <a:t>67</a:t>
                      </a:r>
                      <a:endParaRPr lang="nl-BE" sz="1400" dirty="0"/>
                    </a:p>
                  </a:txBody>
                  <a:tcPr/>
                </a:tc>
                <a:tc>
                  <a:txBody>
                    <a:bodyPr/>
                    <a:lstStyle/>
                    <a:p>
                      <a:r>
                        <a:rPr lang="nl-BE" sz="1400" dirty="0" smtClean="0"/>
                        <a:t>100 %</a:t>
                      </a:r>
                      <a:endParaRPr lang="nl-BE" sz="1400" dirty="0"/>
                    </a:p>
                  </a:txBody>
                  <a:tcPr/>
                </a:tc>
              </a:tr>
            </a:tbl>
          </a:graphicData>
        </a:graphic>
      </p:graphicFrame>
    </p:spTree>
    <p:extLst>
      <p:ext uri="{BB962C8B-B14F-4D97-AF65-F5344CB8AC3E}">
        <p14:creationId xmlns:p14="http://schemas.microsoft.com/office/powerpoint/2010/main" val="2372060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200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244978" cy="719138"/>
          </a:xfrm>
        </p:spPr>
        <p:txBody>
          <a:bodyPr/>
          <a:lstStyle/>
          <a:p>
            <a:r>
              <a:rPr lang="nl-BE" dirty="0" smtClean="0"/>
              <a:t>BELGISCH OPERATIONEEL PROGAMMA: GOEDKEURING</a:t>
            </a:r>
            <a:endParaRPr lang="nl-BE" dirty="0"/>
          </a:p>
        </p:txBody>
      </p:sp>
      <p:sp>
        <p:nvSpPr>
          <p:cNvPr id="3" name="Tijdelijke aanduiding voor inhoud 2"/>
          <p:cNvSpPr>
            <a:spLocks noGrp="1"/>
          </p:cNvSpPr>
          <p:nvPr>
            <p:ph idx="1"/>
          </p:nvPr>
        </p:nvSpPr>
        <p:spPr/>
        <p:txBody>
          <a:bodyPr/>
          <a:lstStyle/>
          <a:p>
            <a:r>
              <a:rPr lang="nl-BE" dirty="0" smtClean="0">
                <a:solidFill>
                  <a:srgbClr val="FF0000"/>
                </a:solidFill>
              </a:rPr>
              <a:t>Op regionaal niveau</a:t>
            </a:r>
            <a:r>
              <a:rPr lang="nl-BE" dirty="0" smtClean="0">
                <a:solidFill>
                  <a:srgbClr val="002060"/>
                </a:solidFill>
              </a:rPr>
              <a:t>:</a:t>
            </a:r>
          </a:p>
          <a:p>
            <a:pPr lvl="1"/>
            <a:r>
              <a:rPr lang="nl-BE" sz="2000" dirty="0" smtClean="0">
                <a:solidFill>
                  <a:srgbClr val="002060"/>
                </a:solidFill>
              </a:rPr>
              <a:t>Vlaamse Regering: maart 2014?</a:t>
            </a:r>
          </a:p>
          <a:p>
            <a:pPr lvl="1"/>
            <a:r>
              <a:rPr lang="nl-BE" sz="2000" dirty="0" smtClean="0">
                <a:solidFill>
                  <a:srgbClr val="002060"/>
                </a:solidFill>
              </a:rPr>
              <a:t>Waalse Regering</a:t>
            </a:r>
          </a:p>
          <a:p>
            <a:pPr lvl="1"/>
            <a:endParaRPr lang="nl-BE" sz="2000" dirty="0">
              <a:solidFill>
                <a:srgbClr val="002060"/>
              </a:solidFill>
            </a:endParaRPr>
          </a:p>
          <a:p>
            <a:r>
              <a:rPr lang="nl-BE" dirty="0" smtClean="0">
                <a:solidFill>
                  <a:srgbClr val="FF0000"/>
                </a:solidFill>
              </a:rPr>
              <a:t>Door de EC</a:t>
            </a:r>
            <a:r>
              <a:rPr lang="nl-BE" dirty="0" smtClean="0">
                <a:solidFill>
                  <a:srgbClr val="002060"/>
                </a:solidFill>
              </a:rPr>
              <a:t>: </a:t>
            </a:r>
            <a:endParaRPr lang="nl-BE" dirty="0">
              <a:solidFill>
                <a:srgbClr val="002060"/>
              </a:solidFill>
            </a:endParaRPr>
          </a:p>
          <a:p>
            <a:pPr lvl="1"/>
            <a:r>
              <a:rPr lang="nl-BE" sz="2000" dirty="0">
                <a:solidFill>
                  <a:srgbClr val="002060"/>
                </a:solidFill>
              </a:rPr>
              <a:t>I</a:t>
            </a:r>
            <a:r>
              <a:rPr lang="nl-BE" sz="2000" dirty="0" smtClean="0">
                <a:solidFill>
                  <a:srgbClr val="002060"/>
                </a:solidFill>
              </a:rPr>
              <a:t>nformele gesprekken</a:t>
            </a:r>
          </a:p>
          <a:p>
            <a:pPr lvl="1"/>
            <a:r>
              <a:rPr lang="nl-BE" sz="2000" dirty="0">
                <a:solidFill>
                  <a:srgbClr val="002060"/>
                </a:solidFill>
              </a:rPr>
              <a:t>Indiening bij EC direct na extra controle ex ante evaluator na goedkeuring verordening: april 2014? – oktober 2014?</a:t>
            </a:r>
          </a:p>
          <a:p>
            <a:pPr lvl="1"/>
            <a:r>
              <a:rPr lang="nl-BE" sz="2000" dirty="0" smtClean="0">
                <a:solidFill>
                  <a:srgbClr val="002060"/>
                </a:solidFill>
              </a:rPr>
              <a:t>Goedkeuring: max 6 maanden na officiële indiening: oktober 2014? – april 2015?</a:t>
            </a:r>
          </a:p>
          <a:p>
            <a:pPr lvl="1"/>
            <a:endParaRPr lang="nl-BE" sz="2000" dirty="0">
              <a:solidFill>
                <a:srgbClr val="002060"/>
              </a:solidFill>
            </a:endParaRPr>
          </a:p>
        </p:txBody>
      </p:sp>
    </p:spTree>
    <p:extLst>
      <p:ext uri="{BB962C8B-B14F-4D97-AF65-F5344CB8AC3E}">
        <p14:creationId xmlns:p14="http://schemas.microsoft.com/office/powerpoint/2010/main" val="1449881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2014</a:t>
            </a:r>
            <a:endParaRPr lang="nl-BE" dirty="0"/>
          </a:p>
        </p:txBody>
      </p:sp>
      <p:sp>
        <p:nvSpPr>
          <p:cNvPr id="3" name="Tijdelijke aanduiding voor inhoud 2"/>
          <p:cNvSpPr>
            <a:spLocks noGrp="1"/>
          </p:cNvSpPr>
          <p:nvPr>
            <p:ph idx="1"/>
          </p:nvPr>
        </p:nvSpPr>
        <p:spPr/>
        <p:txBody>
          <a:bodyPr/>
          <a:lstStyle/>
          <a:p>
            <a:pPr lvl="1"/>
            <a:r>
              <a:rPr lang="nl-BE" sz="2000" dirty="0" smtClean="0">
                <a:solidFill>
                  <a:srgbClr val="002060"/>
                </a:solidFill>
              </a:rPr>
              <a:t>Start aanspreekpunt </a:t>
            </a:r>
            <a:r>
              <a:rPr lang="nl-BE" sz="2000" dirty="0" err="1" smtClean="0">
                <a:solidFill>
                  <a:srgbClr val="002060"/>
                </a:solidFill>
              </a:rPr>
              <a:t>incl</a:t>
            </a:r>
            <a:r>
              <a:rPr lang="nl-BE" sz="2000" dirty="0" smtClean="0">
                <a:solidFill>
                  <a:srgbClr val="002060"/>
                </a:solidFill>
              </a:rPr>
              <a:t> uitbreiding website aquacultuurvlaanderen.be</a:t>
            </a:r>
          </a:p>
          <a:p>
            <a:pPr lvl="1"/>
            <a:r>
              <a:rPr lang="nl-BE" sz="2000" dirty="0" smtClean="0">
                <a:solidFill>
                  <a:srgbClr val="002060"/>
                </a:solidFill>
              </a:rPr>
              <a:t>Knelpunten wetgeving aankaarten bij bevoegde overheden</a:t>
            </a:r>
            <a:endParaRPr lang="nl-BE" sz="2000" dirty="0">
              <a:solidFill>
                <a:srgbClr val="002060"/>
              </a:solidFill>
            </a:endParaRPr>
          </a:p>
          <a:p>
            <a:pPr lvl="1"/>
            <a:r>
              <a:rPr lang="nl-BE" sz="2000" dirty="0">
                <a:solidFill>
                  <a:srgbClr val="002060"/>
                </a:solidFill>
              </a:rPr>
              <a:t>BE NSP</a:t>
            </a:r>
          </a:p>
          <a:p>
            <a:pPr lvl="1"/>
            <a:r>
              <a:rPr lang="nl-BE" sz="2000" dirty="0" smtClean="0">
                <a:solidFill>
                  <a:srgbClr val="002060"/>
                </a:solidFill>
              </a:rPr>
              <a:t>Goedkeuring/Start </a:t>
            </a:r>
            <a:r>
              <a:rPr lang="nl-BE" sz="2000" dirty="0">
                <a:solidFill>
                  <a:srgbClr val="002060"/>
                </a:solidFill>
              </a:rPr>
              <a:t>OP EFMZV</a:t>
            </a:r>
            <a:r>
              <a:rPr lang="nl-BE" sz="2000" dirty="0" smtClean="0">
                <a:solidFill>
                  <a:srgbClr val="002060"/>
                </a:solidFill>
              </a:rPr>
              <a:t>?</a:t>
            </a:r>
          </a:p>
          <a:p>
            <a:pPr lvl="1"/>
            <a:r>
              <a:rPr lang="nl-BE" sz="2000" dirty="0">
                <a:solidFill>
                  <a:srgbClr val="002060"/>
                </a:solidFill>
              </a:rPr>
              <a:t>FIVA </a:t>
            </a:r>
            <a:r>
              <a:rPr lang="nl-BE" sz="2000" dirty="0" smtClean="0">
                <a:solidFill>
                  <a:srgbClr val="002060"/>
                </a:solidFill>
              </a:rPr>
              <a:t>wetgeving</a:t>
            </a:r>
            <a:endParaRPr lang="nl-BE" sz="2000" dirty="0">
              <a:solidFill>
                <a:srgbClr val="002060"/>
              </a:solidFill>
            </a:endParaRPr>
          </a:p>
          <a:p>
            <a:pPr lvl="1"/>
            <a:r>
              <a:rPr lang="nl-BE" sz="2000" dirty="0" smtClean="0">
                <a:solidFill>
                  <a:srgbClr val="002060"/>
                </a:solidFill>
              </a:rPr>
              <a:t>Selectie(criteria) </a:t>
            </a:r>
            <a:r>
              <a:rPr lang="nl-BE" sz="2000" dirty="0">
                <a:solidFill>
                  <a:srgbClr val="002060"/>
                </a:solidFill>
              </a:rPr>
              <a:t>projecten</a:t>
            </a:r>
          </a:p>
          <a:p>
            <a:pPr lvl="1"/>
            <a:endParaRPr lang="nl-BE" sz="2000" dirty="0">
              <a:solidFill>
                <a:srgbClr val="002060"/>
              </a:solidFill>
            </a:endParaRPr>
          </a:p>
        </p:txBody>
      </p:sp>
    </p:spTree>
    <p:extLst>
      <p:ext uri="{BB962C8B-B14F-4D97-AF65-F5344CB8AC3E}">
        <p14:creationId xmlns:p14="http://schemas.microsoft.com/office/powerpoint/2010/main" val="982658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316986" cy="719138"/>
          </a:xfrm>
        </p:spPr>
        <p:txBody>
          <a:bodyPr/>
          <a:lstStyle/>
          <a:p>
            <a:r>
              <a:rPr lang="nl-BE" dirty="0" smtClean="0"/>
              <a:t>VRAGEN</a:t>
            </a:r>
            <a:endParaRPr lang="nl-BE" dirty="0"/>
          </a:p>
        </p:txBody>
      </p:sp>
      <p:sp>
        <p:nvSpPr>
          <p:cNvPr id="3" name="Tijdelijke aanduiding voor inhoud 2"/>
          <p:cNvSpPr>
            <a:spLocks noGrp="1"/>
          </p:cNvSpPr>
          <p:nvPr>
            <p:ph idx="1"/>
          </p:nvPr>
        </p:nvSpPr>
        <p:spPr/>
        <p:txBody>
          <a:bodyPr/>
          <a:lstStyle/>
          <a:p>
            <a:pPr marL="0" indent="0" algn="ctr">
              <a:buNone/>
            </a:pPr>
            <a:endParaRPr lang="nl-BE" sz="3200" dirty="0" smtClean="0"/>
          </a:p>
          <a:p>
            <a:pPr marL="0" indent="0" algn="ctr">
              <a:buNone/>
            </a:pPr>
            <a:endParaRPr lang="nl-BE" sz="3200" dirty="0"/>
          </a:p>
          <a:p>
            <a:pPr marL="0" indent="0" algn="ctr">
              <a:buNone/>
            </a:pPr>
            <a:r>
              <a:rPr lang="nl-BE" sz="3200" dirty="0" smtClean="0"/>
              <a:t>Dank voor uw aandacht!</a:t>
            </a:r>
          </a:p>
          <a:p>
            <a:endParaRPr lang="nl-BE" dirty="0"/>
          </a:p>
          <a:p>
            <a:pPr marL="0" indent="0" algn="ctr">
              <a:buNone/>
            </a:pPr>
            <a:r>
              <a:rPr lang="nl-BE" dirty="0" smtClean="0">
                <a:hlinkClick r:id="rId3"/>
              </a:rPr>
              <a:t>sasja.debruyne@lv.vlaanderen.be</a:t>
            </a:r>
            <a:endParaRPr lang="nl-BE" dirty="0" smtClean="0"/>
          </a:p>
          <a:p>
            <a:pPr marL="0" indent="0" algn="ctr">
              <a:buNone/>
            </a:pPr>
            <a:endParaRPr lang="nl-BE" dirty="0"/>
          </a:p>
        </p:txBody>
      </p:sp>
    </p:spTree>
    <p:extLst>
      <p:ext uri="{BB962C8B-B14F-4D97-AF65-F5344CB8AC3E}">
        <p14:creationId xmlns:p14="http://schemas.microsoft.com/office/powerpoint/2010/main" val="3540034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41"/>
          <p:cNvGrpSpPr/>
          <p:nvPr/>
        </p:nvGrpSpPr>
        <p:grpSpPr>
          <a:xfrm>
            <a:off x="433888" y="4080416"/>
            <a:ext cx="6301746" cy="1582548"/>
            <a:chOff x="1043608" y="3774172"/>
            <a:chExt cx="6048672" cy="1383020"/>
          </a:xfrm>
        </p:grpSpPr>
        <p:sp>
          <p:nvSpPr>
            <p:cNvPr id="47" name="Bruin kadertje"/>
            <p:cNvSpPr/>
            <p:nvPr/>
          </p:nvSpPr>
          <p:spPr>
            <a:xfrm>
              <a:off x="1043608" y="3774172"/>
              <a:ext cx="6048672" cy="1383020"/>
            </a:xfrm>
            <a:prstGeom prst="roundRect">
              <a:avLst>
                <a:gd name="adj" fmla="val 5754"/>
              </a:avLst>
            </a:prstGeom>
            <a:solidFill>
              <a:srgbClr val="009E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a:solidFill>
                  <a:schemeClr val="bg1"/>
                </a:solidFill>
                <a:latin typeface="Vista Sans OT Book" pitchFamily="50" charset="0"/>
              </a:endParaRPr>
            </a:p>
          </p:txBody>
        </p:sp>
        <p:sp>
          <p:nvSpPr>
            <p:cNvPr id="54" name="Afgeronde rechthoek 53"/>
            <p:cNvSpPr/>
            <p:nvPr/>
          </p:nvSpPr>
          <p:spPr>
            <a:xfrm>
              <a:off x="1097686" y="4884544"/>
              <a:ext cx="5940000" cy="214722"/>
            </a:xfrm>
            <a:prstGeom prst="roundRect">
              <a:avLst>
                <a:gd name="adj" fmla="val 9197"/>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000" b="1" dirty="0" smtClean="0">
                  <a:solidFill>
                    <a:schemeClr val="bg1"/>
                  </a:solidFill>
                  <a:latin typeface="Verdana" pitchFamily="34" charset="0"/>
                  <a:ea typeface="Verdana" pitchFamily="34" charset="0"/>
                  <a:cs typeface="Verdana" pitchFamily="34" charset="0"/>
                </a:rPr>
                <a:t>Vlaams Ministerie van Landbouw en Visserij</a:t>
              </a:r>
            </a:p>
          </p:txBody>
        </p:sp>
      </p:grpSp>
      <p:grpSp>
        <p:nvGrpSpPr>
          <p:cNvPr id="3" name="Groep 110"/>
          <p:cNvGrpSpPr/>
          <p:nvPr/>
        </p:nvGrpSpPr>
        <p:grpSpPr>
          <a:xfrm>
            <a:off x="1384571" y="3984920"/>
            <a:ext cx="6343313" cy="965968"/>
            <a:chOff x="1449909" y="2994060"/>
            <a:chExt cx="6444000" cy="919970"/>
          </a:xfrm>
        </p:grpSpPr>
        <p:sp>
          <p:nvSpPr>
            <p:cNvPr id="104" name="Vrije vorm 103"/>
            <p:cNvSpPr/>
            <p:nvPr/>
          </p:nvSpPr>
          <p:spPr>
            <a:xfrm>
              <a:off x="1449909" y="2994060"/>
              <a:ext cx="6444000" cy="506948"/>
            </a:xfrm>
            <a:custGeom>
              <a:avLst/>
              <a:gdLst>
                <a:gd name="connsiteX0" fmla="*/ 0 w 6444000"/>
                <a:gd name="connsiteY0" fmla="*/ 69116 h 576064"/>
                <a:gd name="connsiteX1" fmla="*/ 20244 w 6444000"/>
                <a:gd name="connsiteY1" fmla="*/ 20244 h 576064"/>
                <a:gd name="connsiteX2" fmla="*/ 69116 w 6444000"/>
                <a:gd name="connsiteY2" fmla="*/ 0 h 576064"/>
                <a:gd name="connsiteX3" fmla="*/ 6374884 w 6444000"/>
                <a:gd name="connsiteY3" fmla="*/ 0 h 576064"/>
                <a:gd name="connsiteX4" fmla="*/ 6423756 w 6444000"/>
                <a:gd name="connsiteY4" fmla="*/ 20244 h 576064"/>
                <a:gd name="connsiteX5" fmla="*/ 6444000 w 6444000"/>
                <a:gd name="connsiteY5" fmla="*/ 69116 h 576064"/>
                <a:gd name="connsiteX6" fmla="*/ 6444000 w 6444000"/>
                <a:gd name="connsiteY6" fmla="*/ 506948 h 576064"/>
                <a:gd name="connsiteX7" fmla="*/ 6423756 w 6444000"/>
                <a:gd name="connsiteY7" fmla="*/ 555820 h 576064"/>
                <a:gd name="connsiteX8" fmla="*/ 6374884 w 6444000"/>
                <a:gd name="connsiteY8" fmla="*/ 576064 h 576064"/>
                <a:gd name="connsiteX9" fmla="*/ 69116 w 6444000"/>
                <a:gd name="connsiteY9" fmla="*/ 576064 h 576064"/>
                <a:gd name="connsiteX10" fmla="*/ 20244 w 6444000"/>
                <a:gd name="connsiteY10" fmla="*/ 555820 h 576064"/>
                <a:gd name="connsiteX11" fmla="*/ 0 w 6444000"/>
                <a:gd name="connsiteY11" fmla="*/ 506948 h 576064"/>
                <a:gd name="connsiteX12" fmla="*/ 0 w 6444000"/>
                <a:gd name="connsiteY12" fmla="*/ 69116 h 576064"/>
                <a:gd name="connsiteX0" fmla="*/ 69116 w 6466324"/>
                <a:gd name="connsiteY0" fmla="*/ 576064 h 667504"/>
                <a:gd name="connsiteX1" fmla="*/ 20244 w 6466324"/>
                <a:gd name="connsiteY1" fmla="*/ 555820 h 667504"/>
                <a:gd name="connsiteX2" fmla="*/ 0 w 6466324"/>
                <a:gd name="connsiteY2" fmla="*/ 506948 h 667504"/>
                <a:gd name="connsiteX3" fmla="*/ 0 w 6466324"/>
                <a:gd name="connsiteY3" fmla="*/ 69116 h 667504"/>
                <a:gd name="connsiteX4" fmla="*/ 20244 w 6466324"/>
                <a:gd name="connsiteY4" fmla="*/ 20244 h 667504"/>
                <a:gd name="connsiteX5" fmla="*/ 69116 w 6466324"/>
                <a:gd name="connsiteY5" fmla="*/ 0 h 667504"/>
                <a:gd name="connsiteX6" fmla="*/ 6374884 w 6466324"/>
                <a:gd name="connsiteY6" fmla="*/ 0 h 667504"/>
                <a:gd name="connsiteX7" fmla="*/ 6423756 w 6466324"/>
                <a:gd name="connsiteY7" fmla="*/ 20244 h 667504"/>
                <a:gd name="connsiteX8" fmla="*/ 6444000 w 6466324"/>
                <a:gd name="connsiteY8" fmla="*/ 69116 h 667504"/>
                <a:gd name="connsiteX9" fmla="*/ 6444000 w 6466324"/>
                <a:gd name="connsiteY9" fmla="*/ 506948 h 667504"/>
                <a:gd name="connsiteX10" fmla="*/ 6423756 w 6466324"/>
                <a:gd name="connsiteY10" fmla="*/ 555820 h 667504"/>
                <a:gd name="connsiteX11" fmla="*/ 6466324 w 6466324"/>
                <a:gd name="connsiteY11" fmla="*/ 667504 h 667504"/>
                <a:gd name="connsiteX0" fmla="*/ 69116 w 6444000"/>
                <a:gd name="connsiteY0" fmla="*/ 576064 h 576064"/>
                <a:gd name="connsiteX1" fmla="*/ 20244 w 6444000"/>
                <a:gd name="connsiteY1" fmla="*/ 555820 h 576064"/>
                <a:gd name="connsiteX2" fmla="*/ 0 w 6444000"/>
                <a:gd name="connsiteY2" fmla="*/ 506948 h 576064"/>
                <a:gd name="connsiteX3" fmla="*/ 0 w 6444000"/>
                <a:gd name="connsiteY3" fmla="*/ 69116 h 576064"/>
                <a:gd name="connsiteX4" fmla="*/ 20244 w 6444000"/>
                <a:gd name="connsiteY4" fmla="*/ 20244 h 576064"/>
                <a:gd name="connsiteX5" fmla="*/ 69116 w 6444000"/>
                <a:gd name="connsiteY5" fmla="*/ 0 h 576064"/>
                <a:gd name="connsiteX6" fmla="*/ 6374884 w 6444000"/>
                <a:gd name="connsiteY6" fmla="*/ 0 h 576064"/>
                <a:gd name="connsiteX7" fmla="*/ 6423756 w 6444000"/>
                <a:gd name="connsiteY7" fmla="*/ 20244 h 576064"/>
                <a:gd name="connsiteX8" fmla="*/ 6444000 w 6444000"/>
                <a:gd name="connsiteY8" fmla="*/ 69116 h 576064"/>
                <a:gd name="connsiteX9" fmla="*/ 6444000 w 6444000"/>
                <a:gd name="connsiteY9" fmla="*/ 506948 h 576064"/>
                <a:gd name="connsiteX10" fmla="*/ 6423756 w 6444000"/>
                <a:gd name="connsiteY10" fmla="*/ 555820 h 576064"/>
                <a:gd name="connsiteX0" fmla="*/ 69116 w 6444000"/>
                <a:gd name="connsiteY0" fmla="*/ 576064 h 576064"/>
                <a:gd name="connsiteX1" fmla="*/ 20244 w 6444000"/>
                <a:gd name="connsiteY1" fmla="*/ 555820 h 576064"/>
                <a:gd name="connsiteX2" fmla="*/ 0 w 6444000"/>
                <a:gd name="connsiteY2" fmla="*/ 506948 h 576064"/>
                <a:gd name="connsiteX3" fmla="*/ 0 w 6444000"/>
                <a:gd name="connsiteY3" fmla="*/ 69116 h 576064"/>
                <a:gd name="connsiteX4" fmla="*/ 20244 w 6444000"/>
                <a:gd name="connsiteY4" fmla="*/ 20244 h 576064"/>
                <a:gd name="connsiteX5" fmla="*/ 69116 w 6444000"/>
                <a:gd name="connsiteY5" fmla="*/ 0 h 576064"/>
                <a:gd name="connsiteX6" fmla="*/ 6374884 w 6444000"/>
                <a:gd name="connsiteY6" fmla="*/ 0 h 576064"/>
                <a:gd name="connsiteX7" fmla="*/ 6423756 w 6444000"/>
                <a:gd name="connsiteY7" fmla="*/ 20244 h 576064"/>
                <a:gd name="connsiteX8" fmla="*/ 6444000 w 6444000"/>
                <a:gd name="connsiteY8" fmla="*/ 69116 h 576064"/>
                <a:gd name="connsiteX9" fmla="*/ 6444000 w 6444000"/>
                <a:gd name="connsiteY9" fmla="*/ 506948 h 576064"/>
                <a:gd name="connsiteX0" fmla="*/ 69116 w 6444000"/>
                <a:gd name="connsiteY0" fmla="*/ 576064 h 591439"/>
                <a:gd name="connsiteX1" fmla="*/ 0 w 6444000"/>
                <a:gd name="connsiteY1" fmla="*/ 506948 h 591439"/>
                <a:gd name="connsiteX2" fmla="*/ 0 w 6444000"/>
                <a:gd name="connsiteY2" fmla="*/ 69116 h 591439"/>
                <a:gd name="connsiteX3" fmla="*/ 20244 w 6444000"/>
                <a:gd name="connsiteY3" fmla="*/ 20244 h 591439"/>
                <a:gd name="connsiteX4" fmla="*/ 69116 w 6444000"/>
                <a:gd name="connsiteY4" fmla="*/ 0 h 591439"/>
                <a:gd name="connsiteX5" fmla="*/ 6374884 w 6444000"/>
                <a:gd name="connsiteY5" fmla="*/ 0 h 591439"/>
                <a:gd name="connsiteX6" fmla="*/ 6423756 w 6444000"/>
                <a:gd name="connsiteY6" fmla="*/ 20244 h 591439"/>
                <a:gd name="connsiteX7" fmla="*/ 6444000 w 6444000"/>
                <a:gd name="connsiteY7" fmla="*/ 69116 h 591439"/>
                <a:gd name="connsiteX8" fmla="*/ 6444000 w 6444000"/>
                <a:gd name="connsiteY8" fmla="*/ 506948 h 591439"/>
                <a:gd name="connsiteX0" fmla="*/ 0 w 6444000"/>
                <a:gd name="connsiteY0" fmla="*/ 506948 h 506948"/>
                <a:gd name="connsiteX1" fmla="*/ 0 w 6444000"/>
                <a:gd name="connsiteY1" fmla="*/ 69116 h 506948"/>
                <a:gd name="connsiteX2" fmla="*/ 20244 w 6444000"/>
                <a:gd name="connsiteY2" fmla="*/ 20244 h 506948"/>
                <a:gd name="connsiteX3" fmla="*/ 69116 w 6444000"/>
                <a:gd name="connsiteY3" fmla="*/ 0 h 506948"/>
                <a:gd name="connsiteX4" fmla="*/ 6374884 w 6444000"/>
                <a:gd name="connsiteY4" fmla="*/ 0 h 506948"/>
                <a:gd name="connsiteX5" fmla="*/ 6423756 w 6444000"/>
                <a:gd name="connsiteY5" fmla="*/ 20244 h 506948"/>
                <a:gd name="connsiteX6" fmla="*/ 6444000 w 6444000"/>
                <a:gd name="connsiteY6" fmla="*/ 69116 h 506948"/>
                <a:gd name="connsiteX7" fmla="*/ 6444000 w 6444000"/>
                <a:gd name="connsiteY7" fmla="*/ 506948 h 50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44000" h="506948">
                  <a:moveTo>
                    <a:pt x="0" y="506948"/>
                  </a:moveTo>
                  <a:lnTo>
                    <a:pt x="0" y="69116"/>
                  </a:lnTo>
                  <a:cubicBezTo>
                    <a:pt x="0" y="50785"/>
                    <a:pt x="7282" y="33205"/>
                    <a:pt x="20244" y="20244"/>
                  </a:cubicBezTo>
                  <a:cubicBezTo>
                    <a:pt x="33206" y="7282"/>
                    <a:pt x="50786" y="0"/>
                    <a:pt x="69116" y="0"/>
                  </a:cubicBezTo>
                  <a:lnTo>
                    <a:pt x="6374884" y="0"/>
                  </a:lnTo>
                  <a:cubicBezTo>
                    <a:pt x="6393215" y="0"/>
                    <a:pt x="6410795" y="7282"/>
                    <a:pt x="6423756" y="20244"/>
                  </a:cubicBezTo>
                  <a:cubicBezTo>
                    <a:pt x="6436718" y="33206"/>
                    <a:pt x="6444000" y="50786"/>
                    <a:pt x="6444000" y="69116"/>
                  </a:cubicBezTo>
                  <a:lnTo>
                    <a:pt x="6444000" y="506948"/>
                  </a:lnTo>
                </a:path>
              </a:pathLst>
            </a:cu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lgn="ctr"/>
              <a:endParaRPr lang="nl-BE" sz="800" b="1" cap="all" dirty="0" smtClean="0">
                <a:solidFill>
                  <a:schemeClr val="tx1">
                    <a:lumMod val="65000"/>
                    <a:lumOff val="35000"/>
                  </a:schemeClr>
                </a:solidFill>
                <a:latin typeface="Vista Sans OT Book" pitchFamily="50" charset="0"/>
              </a:endParaRPr>
            </a:p>
          </p:txBody>
        </p:sp>
        <p:cxnSp>
          <p:nvCxnSpPr>
            <p:cNvPr id="108" name="Rechte verbindingslijn 107"/>
            <p:cNvCxnSpPr>
              <a:stCxn id="85" idx="0"/>
            </p:cNvCxnSpPr>
            <p:nvPr/>
          </p:nvCxnSpPr>
          <p:spPr>
            <a:xfrm rot="16200000" flipV="1">
              <a:off x="3383888" y="3734030"/>
              <a:ext cx="360000" cy="0"/>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Rechte verbindingslijn 109"/>
            <p:cNvCxnSpPr/>
            <p:nvPr/>
          </p:nvCxnSpPr>
          <p:spPr>
            <a:xfrm rot="16200000" flipV="1">
              <a:off x="5544108" y="3176972"/>
              <a:ext cx="360039" cy="0"/>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113" name="Rechte verbindingslijn 112"/>
          <p:cNvCxnSpPr>
            <a:stCxn id="95" idx="2"/>
          </p:cNvCxnSpPr>
          <p:nvPr/>
        </p:nvCxnSpPr>
        <p:spPr>
          <a:xfrm rot="16200000" flipH="1">
            <a:off x="3796475" y="3202121"/>
            <a:ext cx="1549863" cy="79"/>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Rechte verbindingslijn 114"/>
          <p:cNvCxnSpPr>
            <a:endCxn id="100" idx="1"/>
          </p:cNvCxnSpPr>
          <p:nvPr/>
        </p:nvCxnSpPr>
        <p:spPr>
          <a:xfrm flipV="1">
            <a:off x="4537938" y="2616229"/>
            <a:ext cx="1063243" cy="0"/>
          </a:xfrm>
          <a:prstGeom prst="line">
            <a:avLst/>
          </a:prstGeom>
          <a:ln w="222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4" name="Groep 56"/>
          <p:cNvGrpSpPr/>
          <p:nvPr/>
        </p:nvGrpSpPr>
        <p:grpSpPr>
          <a:xfrm>
            <a:off x="460459" y="4109733"/>
            <a:ext cx="1984500" cy="1115100"/>
            <a:chOff x="6885221" y="5039652"/>
            <a:chExt cx="2016000" cy="1062000"/>
          </a:xfrm>
        </p:grpSpPr>
        <p:sp>
          <p:nvSpPr>
            <p:cNvPr id="58" name="Wit kadertje"/>
            <p:cNvSpPr/>
            <p:nvPr/>
          </p:nvSpPr>
          <p:spPr>
            <a:xfrm>
              <a:off x="6885221" y="5039652"/>
              <a:ext cx="2016000" cy="1062000"/>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700" b="1" cap="all" dirty="0" smtClean="0">
                  <a:solidFill>
                    <a:schemeClr val="tx1">
                      <a:lumMod val="65000"/>
                      <a:lumOff val="35000"/>
                    </a:schemeClr>
                  </a:solidFill>
                  <a:latin typeface="Verdana" pitchFamily="34" charset="0"/>
                  <a:ea typeface="Verdana" pitchFamily="34" charset="0"/>
                  <a:cs typeface="Verdana" pitchFamily="34" charset="0"/>
                </a:rPr>
                <a:t>DEPARTEMENT LANDBOUW EN VISSERIJ</a:t>
              </a:r>
            </a:p>
            <a:p>
              <a:pPr marL="806450">
                <a:lnSpc>
                  <a:spcPct val="150000"/>
                </a:lnSpc>
              </a:pPr>
              <a:r>
                <a:rPr lang="nl-BE" sz="700" b="1" dirty="0" smtClean="0">
                  <a:solidFill>
                    <a:schemeClr val="tx1">
                      <a:lumMod val="65000"/>
                      <a:lumOff val="35000"/>
                    </a:schemeClr>
                  </a:solidFill>
                  <a:latin typeface="Verdana" pitchFamily="34" charset="0"/>
                  <a:ea typeface="Verdana" pitchFamily="34" charset="0"/>
                  <a:cs typeface="Verdana" pitchFamily="34" charset="0"/>
                </a:rPr>
                <a:t>Jules Van </a:t>
              </a:r>
              <a:r>
                <a:rPr lang="nl-BE" sz="700" b="1" dirty="0" err="1" smtClean="0">
                  <a:solidFill>
                    <a:schemeClr val="tx1">
                      <a:lumMod val="65000"/>
                      <a:lumOff val="35000"/>
                    </a:schemeClr>
                  </a:solidFill>
                  <a:latin typeface="Verdana" pitchFamily="34" charset="0"/>
                  <a:ea typeface="Verdana" pitchFamily="34" charset="0"/>
                  <a:cs typeface="Verdana" pitchFamily="34" charset="0"/>
                </a:rPr>
                <a:t>Liefferinge</a:t>
              </a:r>
              <a:endParaRPr lang="nl-BE" sz="700" b="1" dirty="0" smtClean="0">
                <a:solidFill>
                  <a:schemeClr val="tx1">
                    <a:lumMod val="65000"/>
                    <a:lumOff val="35000"/>
                  </a:schemeClr>
                </a:solidFill>
                <a:latin typeface="Verdana" pitchFamily="34" charset="0"/>
                <a:ea typeface="Verdana" pitchFamily="34" charset="0"/>
                <a:cs typeface="Verdana" pitchFamily="34" charset="0"/>
              </a:endParaRPr>
            </a:p>
            <a:p>
              <a:pPr marL="806450">
                <a:lnSpc>
                  <a:spcPct val="150000"/>
                </a:lnSpc>
              </a:pPr>
              <a:r>
                <a:rPr lang="nl-BE" sz="700" dirty="0" smtClean="0">
                  <a:solidFill>
                    <a:schemeClr val="tx1">
                      <a:lumMod val="65000"/>
                      <a:lumOff val="35000"/>
                    </a:schemeClr>
                  </a:solidFill>
                  <a:latin typeface="Verdana" pitchFamily="34" charset="0"/>
                  <a:ea typeface="Verdana" pitchFamily="34" charset="0"/>
                  <a:cs typeface="Verdana" pitchFamily="34" charset="0"/>
                </a:rPr>
                <a:t>Secretaris-generaal</a:t>
              </a:r>
              <a:endParaRPr lang="nl-BE" sz="700" dirty="0">
                <a:solidFill>
                  <a:schemeClr val="tx1">
                    <a:lumMod val="65000"/>
                    <a:lumOff val="35000"/>
                  </a:schemeClr>
                </a:solidFill>
                <a:latin typeface="Verdana" pitchFamily="34" charset="0"/>
                <a:ea typeface="Verdana" pitchFamily="34" charset="0"/>
                <a:cs typeface="Verdana" pitchFamily="34" charset="0"/>
              </a:endParaRPr>
            </a:p>
          </p:txBody>
        </p:sp>
        <p:sp>
          <p:nvSpPr>
            <p:cNvPr id="59" name="Afgeronde rechthoek 58"/>
            <p:cNvSpPr/>
            <p:nvPr/>
          </p:nvSpPr>
          <p:spPr>
            <a:xfrm>
              <a:off x="6939453" y="5093852"/>
              <a:ext cx="702000" cy="954000"/>
            </a:xfrm>
            <a:prstGeom prst="roundRect">
              <a:avLst>
                <a:gd name="adj" fmla="val 9259"/>
              </a:avLst>
            </a:prstGeom>
            <a:blipFill>
              <a:blip r:embed="rId3"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grpSp>
      <p:grpSp>
        <p:nvGrpSpPr>
          <p:cNvPr id="5" name="Groep 83"/>
          <p:cNvGrpSpPr/>
          <p:nvPr/>
        </p:nvGrpSpPr>
        <p:grpSpPr>
          <a:xfrm>
            <a:off x="2533492" y="4109733"/>
            <a:ext cx="1984500" cy="1115100"/>
            <a:chOff x="6885221" y="5039652"/>
            <a:chExt cx="2016000" cy="1062000"/>
          </a:xfrm>
        </p:grpSpPr>
        <p:sp>
          <p:nvSpPr>
            <p:cNvPr id="85" name="Wit kadertje"/>
            <p:cNvSpPr/>
            <p:nvPr/>
          </p:nvSpPr>
          <p:spPr>
            <a:xfrm>
              <a:off x="6885221" y="5039652"/>
              <a:ext cx="2016000" cy="1062000"/>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700" b="1" cap="all" dirty="0" smtClean="0">
                  <a:solidFill>
                    <a:schemeClr val="tx1">
                      <a:lumMod val="65000"/>
                      <a:lumOff val="35000"/>
                    </a:schemeClr>
                  </a:solidFill>
                  <a:latin typeface="Verdana" pitchFamily="34" charset="0"/>
                  <a:ea typeface="Verdana" pitchFamily="34" charset="0"/>
                  <a:cs typeface="Verdana" pitchFamily="34" charset="0"/>
                </a:rPr>
                <a:t>AGENTSCHAP VOOR LANDBOUW EN VISSERIJ</a:t>
              </a:r>
            </a:p>
            <a:p>
              <a:pPr marL="806450">
                <a:lnSpc>
                  <a:spcPct val="150000"/>
                </a:lnSpc>
              </a:pPr>
              <a:r>
                <a:rPr lang="nl-BE" sz="700" b="1" dirty="0" smtClean="0">
                  <a:solidFill>
                    <a:schemeClr val="tx1">
                      <a:lumMod val="65000"/>
                      <a:lumOff val="35000"/>
                    </a:schemeClr>
                  </a:solidFill>
                  <a:latin typeface="Verdana" pitchFamily="34" charset="0"/>
                  <a:ea typeface="Verdana" pitchFamily="34" charset="0"/>
                  <a:cs typeface="Verdana" pitchFamily="34" charset="0"/>
                </a:rPr>
                <a:t>Noël Van Ginderachter</a:t>
              </a:r>
            </a:p>
            <a:p>
              <a:pPr marL="806450">
                <a:lnSpc>
                  <a:spcPct val="150000"/>
                </a:lnSpc>
              </a:pPr>
              <a:r>
                <a:rPr lang="nl-BE" sz="700" dirty="0" smtClean="0">
                  <a:solidFill>
                    <a:schemeClr val="tx1">
                      <a:lumMod val="65000"/>
                      <a:lumOff val="35000"/>
                    </a:schemeClr>
                  </a:solidFill>
                  <a:latin typeface="Verdana" pitchFamily="34" charset="0"/>
                  <a:ea typeface="Verdana" pitchFamily="34" charset="0"/>
                  <a:cs typeface="Verdana" pitchFamily="34" charset="0"/>
                </a:rPr>
                <a:t>Administrateur-generaal</a:t>
              </a:r>
              <a:endParaRPr lang="nl-BE" sz="700" dirty="0">
                <a:solidFill>
                  <a:schemeClr val="tx1">
                    <a:lumMod val="65000"/>
                    <a:lumOff val="35000"/>
                  </a:schemeClr>
                </a:solidFill>
                <a:latin typeface="Verdana" pitchFamily="34" charset="0"/>
                <a:ea typeface="Verdana" pitchFamily="34" charset="0"/>
                <a:cs typeface="Verdana" pitchFamily="34" charset="0"/>
              </a:endParaRPr>
            </a:p>
          </p:txBody>
        </p:sp>
        <p:sp>
          <p:nvSpPr>
            <p:cNvPr id="86" name="Afgeronde rechthoek 85"/>
            <p:cNvSpPr/>
            <p:nvPr/>
          </p:nvSpPr>
          <p:spPr>
            <a:xfrm>
              <a:off x="6934668" y="5093852"/>
              <a:ext cx="702000" cy="954000"/>
            </a:xfrm>
            <a:prstGeom prst="roundRect">
              <a:avLst>
                <a:gd name="adj" fmla="val 9259"/>
              </a:avLst>
            </a:prstGeom>
            <a:blipFill>
              <a:blip r:embed="rId4"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grpSp>
      <p:sp>
        <p:nvSpPr>
          <p:cNvPr id="89" name="Wit kadertje"/>
          <p:cNvSpPr/>
          <p:nvPr/>
        </p:nvSpPr>
        <p:spPr>
          <a:xfrm>
            <a:off x="4616074" y="4109733"/>
            <a:ext cx="1984500" cy="1115100"/>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700" b="1" cap="all" dirty="0" smtClean="0">
                <a:solidFill>
                  <a:schemeClr val="tx1">
                    <a:lumMod val="65000"/>
                    <a:lumOff val="35000"/>
                  </a:schemeClr>
                </a:solidFill>
                <a:latin typeface="Verdana" pitchFamily="34" charset="0"/>
                <a:ea typeface="Verdana" pitchFamily="34" charset="0"/>
                <a:cs typeface="Verdana" pitchFamily="34" charset="0"/>
              </a:rPr>
              <a:t>ILVO</a:t>
            </a:r>
          </a:p>
          <a:p>
            <a:pPr marL="806450">
              <a:lnSpc>
                <a:spcPct val="150000"/>
              </a:lnSpc>
            </a:pPr>
            <a:r>
              <a:rPr lang="nl-BE" sz="700" b="1" dirty="0" smtClean="0">
                <a:solidFill>
                  <a:schemeClr val="tx1">
                    <a:lumMod val="65000"/>
                    <a:lumOff val="35000"/>
                  </a:schemeClr>
                </a:solidFill>
                <a:latin typeface="Verdana" pitchFamily="34" charset="0"/>
                <a:ea typeface="Verdana" pitchFamily="34" charset="0"/>
                <a:cs typeface="Verdana" pitchFamily="34" charset="0"/>
              </a:rPr>
              <a:t>Erik Van </a:t>
            </a:r>
            <a:r>
              <a:rPr lang="nl-BE" sz="700" b="1" dirty="0" err="1" smtClean="0">
                <a:solidFill>
                  <a:schemeClr val="tx1">
                    <a:lumMod val="65000"/>
                    <a:lumOff val="35000"/>
                  </a:schemeClr>
                </a:solidFill>
                <a:latin typeface="Verdana" pitchFamily="34" charset="0"/>
                <a:ea typeface="Verdana" pitchFamily="34" charset="0"/>
                <a:cs typeface="Verdana" pitchFamily="34" charset="0"/>
              </a:rPr>
              <a:t>Bockstaele</a:t>
            </a:r>
            <a:endParaRPr lang="nl-BE" sz="700" b="1" dirty="0" smtClean="0">
              <a:solidFill>
                <a:schemeClr val="tx1">
                  <a:lumMod val="65000"/>
                  <a:lumOff val="35000"/>
                </a:schemeClr>
              </a:solidFill>
              <a:latin typeface="Verdana" pitchFamily="34" charset="0"/>
              <a:ea typeface="Verdana" pitchFamily="34" charset="0"/>
              <a:cs typeface="Verdana" pitchFamily="34" charset="0"/>
            </a:endParaRPr>
          </a:p>
          <a:p>
            <a:pPr marL="806450">
              <a:lnSpc>
                <a:spcPct val="150000"/>
              </a:lnSpc>
            </a:pPr>
            <a:r>
              <a:rPr lang="nl-BE" sz="700" dirty="0" smtClean="0">
                <a:solidFill>
                  <a:schemeClr val="tx1">
                    <a:lumMod val="65000"/>
                    <a:lumOff val="35000"/>
                  </a:schemeClr>
                </a:solidFill>
                <a:latin typeface="Verdana" pitchFamily="34" charset="0"/>
                <a:ea typeface="Verdana" pitchFamily="34" charset="0"/>
                <a:cs typeface="Verdana" pitchFamily="34" charset="0"/>
              </a:rPr>
              <a:t>Administrateur-generaal</a:t>
            </a:r>
            <a:endParaRPr lang="nl-BE" sz="700" dirty="0">
              <a:solidFill>
                <a:schemeClr val="tx1">
                  <a:lumMod val="65000"/>
                  <a:lumOff val="35000"/>
                </a:schemeClr>
              </a:solidFill>
              <a:latin typeface="Verdana" pitchFamily="34" charset="0"/>
              <a:ea typeface="Verdana" pitchFamily="34" charset="0"/>
              <a:cs typeface="Verdana" pitchFamily="34" charset="0"/>
            </a:endParaRPr>
          </a:p>
        </p:txBody>
      </p:sp>
      <p:grpSp>
        <p:nvGrpSpPr>
          <p:cNvPr id="7" name="Groep 91"/>
          <p:cNvGrpSpPr/>
          <p:nvPr/>
        </p:nvGrpSpPr>
        <p:grpSpPr>
          <a:xfrm>
            <a:off x="6735634" y="4085483"/>
            <a:ext cx="1984500" cy="1115100"/>
            <a:chOff x="6885221" y="5039652"/>
            <a:chExt cx="2016000" cy="1062000"/>
          </a:xfrm>
        </p:grpSpPr>
        <p:sp>
          <p:nvSpPr>
            <p:cNvPr id="93" name="Wit kadertje"/>
            <p:cNvSpPr/>
            <p:nvPr/>
          </p:nvSpPr>
          <p:spPr>
            <a:xfrm>
              <a:off x="6885221" y="5039652"/>
              <a:ext cx="2016000" cy="1062000"/>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700" b="1" cap="all" dirty="0" smtClean="0">
                  <a:solidFill>
                    <a:schemeClr val="tx1">
                      <a:lumMod val="65000"/>
                      <a:lumOff val="35000"/>
                    </a:schemeClr>
                  </a:solidFill>
                  <a:latin typeface="Verdana" pitchFamily="34" charset="0"/>
                  <a:ea typeface="Verdana" pitchFamily="34" charset="0"/>
                  <a:cs typeface="Verdana" pitchFamily="34" charset="0"/>
                </a:rPr>
                <a:t>VLAM</a:t>
              </a:r>
            </a:p>
            <a:p>
              <a:pPr marL="806450">
                <a:lnSpc>
                  <a:spcPct val="150000"/>
                </a:lnSpc>
              </a:pPr>
              <a:r>
                <a:rPr lang="nl-BE" sz="700" b="1" dirty="0" smtClean="0">
                  <a:solidFill>
                    <a:schemeClr val="tx1">
                      <a:lumMod val="65000"/>
                      <a:lumOff val="35000"/>
                    </a:schemeClr>
                  </a:solidFill>
                  <a:latin typeface="Verdana" pitchFamily="34" charset="0"/>
                  <a:ea typeface="Verdana" pitchFamily="34" charset="0"/>
                  <a:cs typeface="Verdana" pitchFamily="34" charset="0"/>
                </a:rPr>
                <a:t>Frans De Wachter</a:t>
              </a:r>
            </a:p>
            <a:p>
              <a:pPr marL="806450">
                <a:lnSpc>
                  <a:spcPct val="150000"/>
                </a:lnSpc>
              </a:pPr>
              <a:r>
                <a:rPr lang="nl-BE" sz="700" dirty="0" smtClean="0">
                  <a:solidFill>
                    <a:schemeClr val="tx1">
                      <a:lumMod val="65000"/>
                      <a:lumOff val="35000"/>
                    </a:schemeClr>
                  </a:solidFill>
                  <a:latin typeface="Verdana" pitchFamily="34" charset="0"/>
                  <a:ea typeface="Verdana" pitchFamily="34" charset="0"/>
                  <a:cs typeface="Verdana" pitchFamily="34" charset="0"/>
                </a:rPr>
                <a:t>Algemeen Directeur</a:t>
              </a:r>
              <a:endParaRPr lang="nl-BE" sz="700" dirty="0">
                <a:solidFill>
                  <a:schemeClr val="tx1">
                    <a:lumMod val="65000"/>
                    <a:lumOff val="35000"/>
                  </a:schemeClr>
                </a:solidFill>
                <a:latin typeface="Verdana" pitchFamily="34" charset="0"/>
                <a:ea typeface="Verdana" pitchFamily="34" charset="0"/>
                <a:cs typeface="Verdana" pitchFamily="34" charset="0"/>
              </a:endParaRPr>
            </a:p>
          </p:txBody>
        </p:sp>
        <p:sp>
          <p:nvSpPr>
            <p:cNvPr id="94" name="Afgeronde rechthoek 93"/>
            <p:cNvSpPr/>
            <p:nvPr/>
          </p:nvSpPr>
          <p:spPr>
            <a:xfrm>
              <a:off x="6934668" y="5093852"/>
              <a:ext cx="702000" cy="954000"/>
            </a:xfrm>
            <a:prstGeom prst="roundRect">
              <a:avLst>
                <a:gd name="adj" fmla="val 9259"/>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grpSp>
      <p:sp>
        <p:nvSpPr>
          <p:cNvPr id="95" name="Wit kadertje"/>
          <p:cNvSpPr/>
          <p:nvPr/>
        </p:nvSpPr>
        <p:spPr>
          <a:xfrm>
            <a:off x="3862617" y="2049229"/>
            <a:ext cx="1417500" cy="378000"/>
          </a:xfrm>
          <a:prstGeom prst="roundRect">
            <a:avLst/>
          </a:prstGeom>
          <a:gradFill flip="none" rotWithShape="1">
            <a:gsLst>
              <a:gs pos="50000">
                <a:schemeClr val="bg1"/>
              </a:gs>
              <a:gs pos="100000">
                <a:schemeClr val="bg1">
                  <a:lumMod val="85000"/>
                </a:schemeClr>
              </a:gs>
            </a:gsLst>
            <a:lin ang="2700000" scaled="1"/>
            <a:tileRect/>
          </a:gradFill>
          <a:ln w="19050">
            <a:solidFill>
              <a:srgbClr val="888888"/>
            </a:solidFill>
          </a:ln>
          <a:effectLst>
            <a:outerShdw blurRad="76200" dist="25400" dir="54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800" b="1" cap="all" dirty="0" smtClean="0">
                <a:solidFill>
                  <a:schemeClr val="tx1">
                    <a:lumMod val="65000"/>
                    <a:lumOff val="35000"/>
                  </a:schemeClr>
                </a:solidFill>
                <a:latin typeface="Verdana" pitchFamily="34" charset="0"/>
                <a:ea typeface="Verdana" pitchFamily="34" charset="0"/>
                <a:cs typeface="Verdana" pitchFamily="34" charset="0"/>
              </a:rPr>
              <a:t>Minister</a:t>
            </a:r>
            <a:endParaRPr lang="nl-BE" sz="800" b="1" cap="all" dirty="0">
              <a:solidFill>
                <a:schemeClr val="tx1">
                  <a:lumMod val="65000"/>
                  <a:lumOff val="35000"/>
                </a:schemeClr>
              </a:solidFill>
              <a:latin typeface="Verdana" pitchFamily="34" charset="0"/>
              <a:ea typeface="Verdana" pitchFamily="34" charset="0"/>
              <a:cs typeface="Verdana" pitchFamily="34" charset="0"/>
            </a:endParaRPr>
          </a:p>
        </p:txBody>
      </p:sp>
      <p:sp>
        <p:nvSpPr>
          <p:cNvPr id="98" name="Wit kadertje"/>
          <p:cNvSpPr/>
          <p:nvPr/>
        </p:nvSpPr>
        <p:spPr>
          <a:xfrm>
            <a:off x="3887872" y="2767761"/>
            <a:ext cx="1417500" cy="378000"/>
          </a:xfrm>
          <a:prstGeom prst="roundRect">
            <a:avLst/>
          </a:prstGeom>
          <a:gradFill flip="none" rotWithShape="1">
            <a:gsLst>
              <a:gs pos="50000">
                <a:schemeClr val="bg1"/>
              </a:gs>
              <a:gs pos="100000">
                <a:schemeClr val="bg1">
                  <a:lumMod val="85000"/>
                </a:schemeClr>
              </a:gs>
            </a:gsLst>
            <a:lin ang="2700000" scaled="1"/>
            <a:tileRect/>
          </a:gradFill>
          <a:ln w="19050">
            <a:solidFill>
              <a:srgbClr val="888888"/>
            </a:solidFill>
          </a:ln>
          <a:effectLst>
            <a:outerShdw blurRad="76200" dist="25400" dir="54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800" b="1" cap="all" dirty="0" smtClean="0">
                <a:solidFill>
                  <a:schemeClr val="tx1">
                    <a:lumMod val="65000"/>
                    <a:lumOff val="35000"/>
                  </a:schemeClr>
                </a:solidFill>
                <a:latin typeface="Verdana" pitchFamily="34" charset="0"/>
                <a:ea typeface="Verdana" pitchFamily="34" charset="0"/>
                <a:cs typeface="Verdana" pitchFamily="34" charset="0"/>
              </a:rPr>
              <a:t>Beleidsraad</a:t>
            </a:r>
            <a:endParaRPr lang="nl-BE" sz="800" b="1" cap="all" dirty="0">
              <a:solidFill>
                <a:schemeClr val="tx1">
                  <a:lumMod val="65000"/>
                  <a:lumOff val="35000"/>
                </a:schemeClr>
              </a:solidFill>
              <a:latin typeface="Verdana" pitchFamily="34" charset="0"/>
              <a:ea typeface="Verdana" pitchFamily="34" charset="0"/>
              <a:cs typeface="Verdana" pitchFamily="34" charset="0"/>
            </a:endParaRPr>
          </a:p>
        </p:txBody>
      </p:sp>
      <p:sp>
        <p:nvSpPr>
          <p:cNvPr id="99" name="Wit kadertje"/>
          <p:cNvSpPr/>
          <p:nvPr/>
        </p:nvSpPr>
        <p:spPr>
          <a:xfrm>
            <a:off x="3847477" y="3419803"/>
            <a:ext cx="1417500" cy="378000"/>
          </a:xfrm>
          <a:prstGeom prst="roundRect">
            <a:avLst/>
          </a:prstGeom>
          <a:gradFill flip="none" rotWithShape="1">
            <a:gsLst>
              <a:gs pos="50000">
                <a:schemeClr val="bg1"/>
              </a:gs>
              <a:gs pos="100000">
                <a:schemeClr val="bg1">
                  <a:lumMod val="85000"/>
                </a:schemeClr>
              </a:gs>
            </a:gsLst>
            <a:lin ang="2700000" scaled="1"/>
            <a:tileRect/>
          </a:gradFill>
          <a:ln w="19050">
            <a:solidFill>
              <a:srgbClr val="888888"/>
            </a:solidFill>
          </a:ln>
          <a:effectLst>
            <a:outerShdw blurRad="76200" dist="25400" dir="54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800" b="1" cap="all" dirty="0" smtClean="0">
                <a:solidFill>
                  <a:schemeClr val="tx1">
                    <a:lumMod val="65000"/>
                    <a:lumOff val="35000"/>
                  </a:schemeClr>
                </a:solidFill>
                <a:latin typeface="Verdana" pitchFamily="34" charset="0"/>
                <a:ea typeface="Verdana" pitchFamily="34" charset="0"/>
                <a:cs typeface="Verdana" pitchFamily="34" charset="0"/>
              </a:rPr>
              <a:t>Managementcomité</a:t>
            </a:r>
            <a:endParaRPr lang="nl-BE" sz="800" b="1" cap="all" dirty="0">
              <a:solidFill>
                <a:schemeClr val="tx1">
                  <a:lumMod val="65000"/>
                  <a:lumOff val="35000"/>
                </a:schemeClr>
              </a:solidFill>
              <a:latin typeface="Verdana" pitchFamily="34" charset="0"/>
              <a:ea typeface="Verdana" pitchFamily="34" charset="0"/>
              <a:cs typeface="Verdana" pitchFamily="34" charset="0"/>
            </a:endParaRPr>
          </a:p>
        </p:txBody>
      </p:sp>
      <p:sp>
        <p:nvSpPr>
          <p:cNvPr id="100" name="Wit kadertje"/>
          <p:cNvSpPr/>
          <p:nvPr/>
        </p:nvSpPr>
        <p:spPr>
          <a:xfrm>
            <a:off x="5601181" y="2427229"/>
            <a:ext cx="1772072" cy="378000"/>
          </a:xfrm>
          <a:prstGeom prst="roundRect">
            <a:avLst/>
          </a:prstGeom>
          <a:gradFill flip="none" rotWithShape="1">
            <a:gsLst>
              <a:gs pos="50000">
                <a:schemeClr val="bg1"/>
              </a:gs>
              <a:gs pos="100000">
                <a:schemeClr val="bg1">
                  <a:lumMod val="85000"/>
                </a:schemeClr>
              </a:gs>
            </a:gsLst>
            <a:lin ang="2700000" scaled="1"/>
            <a:tileRect/>
          </a:gradFill>
          <a:ln w="19050">
            <a:solidFill>
              <a:srgbClr val="888888"/>
            </a:solidFill>
          </a:ln>
          <a:effectLst>
            <a:outerShdw blurRad="76200" dist="25400" dir="54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700" b="1" cap="all" dirty="0" smtClean="0">
                <a:solidFill>
                  <a:schemeClr val="tx1">
                    <a:lumMod val="65000"/>
                    <a:lumOff val="35000"/>
                  </a:schemeClr>
                </a:solidFill>
                <a:latin typeface="Verdana" pitchFamily="34" charset="0"/>
                <a:ea typeface="Verdana" pitchFamily="34" charset="0"/>
                <a:cs typeface="Verdana" pitchFamily="34" charset="0"/>
              </a:rPr>
              <a:t>Strategische</a:t>
            </a:r>
            <a:r>
              <a:rPr lang="nl-BE" sz="700" b="1" cap="all" dirty="0" smtClean="0">
                <a:solidFill>
                  <a:schemeClr val="tx1">
                    <a:lumMod val="65000"/>
                    <a:lumOff val="35000"/>
                  </a:schemeClr>
                </a:solidFill>
                <a:latin typeface="Vista Sans OT Book" pitchFamily="50" charset="0"/>
              </a:rPr>
              <a:t> </a:t>
            </a:r>
            <a:r>
              <a:rPr lang="nl-BE" sz="700" b="1" cap="all" dirty="0" smtClean="0">
                <a:solidFill>
                  <a:schemeClr val="tx1">
                    <a:lumMod val="65000"/>
                    <a:lumOff val="35000"/>
                  </a:schemeClr>
                </a:solidFill>
                <a:latin typeface="Verdana" pitchFamily="34" charset="0"/>
                <a:ea typeface="Verdana" pitchFamily="34" charset="0"/>
                <a:cs typeface="Verdana" pitchFamily="34" charset="0"/>
              </a:rPr>
              <a:t>Adviesraad</a:t>
            </a:r>
            <a:endParaRPr lang="nl-BE" sz="700" b="1" cap="all" dirty="0">
              <a:solidFill>
                <a:schemeClr val="tx1">
                  <a:lumMod val="65000"/>
                  <a:lumOff val="35000"/>
                </a:schemeClr>
              </a:solidFill>
              <a:latin typeface="Verdana" pitchFamily="34" charset="0"/>
              <a:ea typeface="Verdana" pitchFamily="34" charset="0"/>
              <a:cs typeface="Verdana" pitchFamily="34" charset="0"/>
            </a:endParaRPr>
          </a:p>
        </p:txBody>
      </p:sp>
      <p:sp>
        <p:nvSpPr>
          <p:cNvPr id="8" name="Titel 7"/>
          <p:cNvSpPr>
            <a:spLocks noGrp="1"/>
          </p:cNvSpPr>
          <p:nvPr>
            <p:ph type="title"/>
          </p:nvPr>
        </p:nvSpPr>
        <p:spPr>
          <a:xfrm>
            <a:off x="5184" y="0"/>
            <a:ext cx="7197725" cy="719138"/>
          </a:xfrm>
        </p:spPr>
        <p:txBody>
          <a:bodyPr/>
          <a:lstStyle/>
          <a:p>
            <a:r>
              <a:rPr lang="nl-BE" dirty="0" smtClean="0"/>
              <a:t>Beleidsdomein Landbouw en Visserij</a:t>
            </a:r>
            <a:endParaRPr lang="nl-BE" dirty="0"/>
          </a:p>
        </p:txBody>
      </p:sp>
      <p:sp>
        <p:nvSpPr>
          <p:cNvPr id="28" name="Afgeronde rechthoek 27"/>
          <p:cNvSpPr/>
          <p:nvPr/>
        </p:nvSpPr>
        <p:spPr>
          <a:xfrm>
            <a:off x="6833867" y="4166643"/>
            <a:ext cx="691031" cy="1001700"/>
          </a:xfrm>
          <a:prstGeom prst="roundRect">
            <a:avLst>
              <a:gd name="adj" fmla="val 9259"/>
            </a:avLst>
          </a:prstGeom>
          <a:blipFill>
            <a:blip r:embed="rId5"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sp>
        <p:nvSpPr>
          <p:cNvPr id="29" name="Afgeronde rechthoek 28"/>
          <p:cNvSpPr/>
          <p:nvPr/>
        </p:nvSpPr>
        <p:spPr>
          <a:xfrm>
            <a:off x="4690875" y="4175958"/>
            <a:ext cx="691031" cy="1001700"/>
          </a:xfrm>
          <a:prstGeom prst="roundRect">
            <a:avLst>
              <a:gd name="adj" fmla="val 9259"/>
            </a:avLst>
          </a:prstGeom>
          <a:blipFill>
            <a:blip r:embed="rId6" cstate="screen">
              <a:extLst>
                <a:ext uri="{28A0092B-C50C-407E-A947-70E740481C1C}">
                  <a14:useLocalDpi xmlns:a14="http://schemas.microsoft.com/office/drawing/2010/main"/>
                </a:ext>
              </a:extLst>
            </a:blip>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pic>
        <p:nvPicPr>
          <p:cNvPr id="6" name="Afbeelding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9611" y="1088440"/>
            <a:ext cx="1412925" cy="960789"/>
          </a:xfrm>
          <a:prstGeom prst="rect">
            <a:avLst/>
          </a:prstGeom>
        </p:spPr>
      </p:pic>
      <p:sp>
        <p:nvSpPr>
          <p:cNvPr id="33" name="Tekstvak 32"/>
          <p:cNvSpPr txBox="1"/>
          <p:nvPr/>
        </p:nvSpPr>
        <p:spPr>
          <a:xfrm>
            <a:off x="839926" y="1391781"/>
            <a:ext cx="2709373" cy="369332"/>
          </a:xfrm>
          <a:prstGeom prst="rect">
            <a:avLst/>
          </a:prstGeom>
          <a:noFill/>
          <a:ln w="12700" cmpd="sng">
            <a:solidFill>
              <a:schemeClr val="tx1"/>
            </a:solidFill>
          </a:ln>
        </p:spPr>
        <p:txBody>
          <a:bodyPr wrap="square" rtlCol="0">
            <a:spAutoFit/>
          </a:bodyPr>
          <a:lstStyle/>
          <a:p>
            <a:r>
              <a:rPr lang="nl-BE" sz="1800" dirty="0" smtClean="0">
                <a:solidFill>
                  <a:schemeClr val="accent1">
                    <a:lumMod val="75000"/>
                  </a:schemeClr>
                </a:solidFill>
              </a:rPr>
              <a:t> VL beleidsbeslissing</a:t>
            </a:r>
            <a:endParaRPr lang="nl-BE" sz="1800" dirty="0">
              <a:solidFill>
                <a:schemeClr val="accent1">
                  <a:lumMod val="75000"/>
                </a:schemeClr>
              </a:solidFill>
            </a:endParaRPr>
          </a:p>
        </p:txBody>
      </p:sp>
      <p:sp>
        <p:nvSpPr>
          <p:cNvPr id="34" name="Tekstvak 33"/>
          <p:cNvSpPr txBox="1"/>
          <p:nvPr/>
        </p:nvSpPr>
        <p:spPr>
          <a:xfrm>
            <a:off x="7383154" y="2886366"/>
            <a:ext cx="945131" cy="369332"/>
          </a:xfrm>
          <a:prstGeom prst="rect">
            <a:avLst/>
          </a:prstGeom>
          <a:noFill/>
          <a:ln w="12700" cmpd="sng">
            <a:solidFill>
              <a:schemeClr val="tx1"/>
            </a:solidFill>
          </a:ln>
        </p:spPr>
        <p:txBody>
          <a:bodyPr wrap="square" rtlCol="0">
            <a:spAutoFit/>
          </a:bodyPr>
          <a:lstStyle/>
          <a:p>
            <a:r>
              <a:rPr lang="nl-BE" sz="1800" dirty="0" smtClean="0">
                <a:solidFill>
                  <a:schemeClr val="accent1">
                    <a:lumMod val="75000"/>
                  </a:schemeClr>
                </a:solidFill>
              </a:rPr>
              <a:t>advies</a:t>
            </a:r>
            <a:endParaRPr lang="nl-BE" sz="1800" dirty="0">
              <a:solidFill>
                <a:schemeClr val="accent1">
                  <a:lumMod val="75000"/>
                </a:schemeClr>
              </a:solidFill>
            </a:endParaRPr>
          </a:p>
        </p:txBody>
      </p:sp>
    </p:spTree>
    <p:extLst>
      <p:ext uri="{BB962C8B-B14F-4D97-AF65-F5344CB8AC3E}">
        <p14:creationId xmlns:p14="http://schemas.microsoft.com/office/powerpoint/2010/main" val="177802240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Afdeling Landbouw- en Visserijbeleid</a:t>
            </a:r>
            <a:endParaRPr lang="nl-BE" dirty="0"/>
          </a:p>
        </p:txBody>
      </p:sp>
      <p:grpSp>
        <p:nvGrpSpPr>
          <p:cNvPr id="4" name="Groep 3"/>
          <p:cNvGrpSpPr/>
          <p:nvPr/>
        </p:nvGrpSpPr>
        <p:grpSpPr>
          <a:xfrm>
            <a:off x="3780482" y="1440210"/>
            <a:ext cx="2016000" cy="1062000"/>
            <a:chOff x="6885221" y="5039653"/>
            <a:chExt cx="2016000" cy="1053643"/>
          </a:xfrm>
        </p:grpSpPr>
        <p:sp>
          <p:nvSpPr>
            <p:cNvPr id="5" name="Wit kadertje"/>
            <p:cNvSpPr/>
            <p:nvPr/>
          </p:nvSpPr>
          <p:spPr>
            <a:xfrm>
              <a:off x="6885221" y="5039653"/>
              <a:ext cx="2016000" cy="1053643"/>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800" b="1" cap="all" dirty="0" smtClean="0">
                  <a:solidFill>
                    <a:schemeClr val="tx1">
                      <a:lumMod val="65000"/>
                      <a:lumOff val="35000"/>
                    </a:schemeClr>
                  </a:solidFill>
                  <a:latin typeface="Verdana" pitchFamily="34" charset="0"/>
                  <a:ea typeface="Verdana" pitchFamily="34" charset="0"/>
                  <a:cs typeface="Verdana" pitchFamily="34" charset="0"/>
                </a:rPr>
                <a:t>Landbouw– en Visserijbeleid</a:t>
              </a:r>
            </a:p>
            <a:p>
              <a:pPr marL="806450">
                <a:lnSpc>
                  <a:spcPct val="150000"/>
                </a:lnSpc>
              </a:pPr>
              <a:endParaRPr lang="nl-BE" sz="800" b="1" dirty="0" smtClean="0">
                <a:solidFill>
                  <a:schemeClr val="tx1">
                    <a:lumMod val="65000"/>
                    <a:lumOff val="35000"/>
                  </a:schemeClr>
                </a:solidFill>
                <a:latin typeface="Verdana" pitchFamily="34" charset="0"/>
                <a:ea typeface="Verdana" pitchFamily="34" charset="0"/>
                <a:cs typeface="Verdana" pitchFamily="34" charset="0"/>
              </a:endParaRPr>
            </a:p>
            <a:p>
              <a:pPr marL="806450">
                <a:lnSpc>
                  <a:spcPct val="150000"/>
                </a:lnSpc>
              </a:pPr>
              <a:r>
                <a:rPr lang="nl-BE" sz="800" dirty="0" smtClean="0">
                  <a:solidFill>
                    <a:schemeClr val="tx1">
                      <a:lumMod val="65000"/>
                      <a:lumOff val="35000"/>
                    </a:schemeClr>
                  </a:solidFill>
                  <a:latin typeface="Verdana" pitchFamily="34" charset="0"/>
                  <a:ea typeface="Verdana" pitchFamily="34" charset="0"/>
                  <a:cs typeface="Verdana" pitchFamily="34" charset="0"/>
                </a:rPr>
                <a:t>Johan Heyman</a:t>
              </a:r>
            </a:p>
          </p:txBody>
        </p:sp>
        <p:sp>
          <p:nvSpPr>
            <p:cNvPr id="6" name="Afgeronde rechthoek 5"/>
            <p:cNvSpPr/>
            <p:nvPr/>
          </p:nvSpPr>
          <p:spPr>
            <a:xfrm>
              <a:off x="6934668" y="5093852"/>
              <a:ext cx="702000" cy="946493"/>
            </a:xfrm>
            <a:prstGeom prst="roundRect">
              <a:avLst>
                <a:gd name="adj" fmla="val 9259"/>
              </a:avLst>
            </a:prstGeom>
            <a:blipFill>
              <a:blip r:embed="rId2"/>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grpSp>
      <p:grpSp>
        <p:nvGrpSpPr>
          <p:cNvPr id="13" name="Groep 12"/>
          <p:cNvGrpSpPr/>
          <p:nvPr/>
        </p:nvGrpSpPr>
        <p:grpSpPr>
          <a:xfrm>
            <a:off x="5870619" y="3957891"/>
            <a:ext cx="2016000" cy="1062000"/>
            <a:chOff x="6885221" y="5039653"/>
            <a:chExt cx="2016000" cy="1053643"/>
          </a:xfrm>
        </p:grpSpPr>
        <p:sp>
          <p:nvSpPr>
            <p:cNvPr id="14" name="Wit kadertje"/>
            <p:cNvSpPr/>
            <p:nvPr/>
          </p:nvSpPr>
          <p:spPr>
            <a:xfrm>
              <a:off x="6885221" y="5039653"/>
              <a:ext cx="2016000" cy="1053643"/>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800" b="1" cap="all" dirty="0" smtClean="0">
                  <a:solidFill>
                    <a:schemeClr val="tx1">
                      <a:lumMod val="65000"/>
                      <a:lumOff val="35000"/>
                    </a:schemeClr>
                  </a:solidFill>
                  <a:latin typeface="Verdana" pitchFamily="34" charset="0"/>
                  <a:ea typeface="Verdana" pitchFamily="34" charset="0"/>
                  <a:cs typeface="Verdana" pitchFamily="34" charset="0"/>
                </a:rPr>
                <a:t>Dienst zeevisserij</a:t>
              </a:r>
            </a:p>
            <a:p>
              <a:pPr marL="806450"/>
              <a:endParaRPr lang="nl-BE" sz="800" b="1" dirty="0" smtClean="0">
                <a:solidFill>
                  <a:schemeClr val="tx1">
                    <a:lumMod val="65000"/>
                    <a:lumOff val="35000"/>
                  </a:schemeClr>
                </a:solidFill>
                <a:latin typeface="Verdana" pitchFamily="34" charset="0"/>
                <a:ea typeface="Verdana" pitchFamily="34" charset="0"/>
                <a:cs typeface="Verdana" pitchFamily="34" charset="0"/>
              </a:endParaRPr>
            </a:p>
            <a:p>
              <a:pPr marL="806450">
                <a:lnSpc>
                  <a:spcPct val="150000"/>
                </a:lnSpc>
              </a:pPr>
              <a:r>
                <a:rPr lang="nl-BE" sz="800" dirty="0" smtClean="0">
                  <a:solidFill>
                    <a:schemeClr val="tx1">
                      <a:lumMod val="65000"/>
                      <a:lumOff val="35000"/>
                    </a:schemeClr>
                  </a:solidFill>
                  <a:latin typeface="Verdana" pitchFamily="34" charset="0"/>
                  <a:ea typeface="Verdana" pitchFamily="34" charset="0"/>
                  <a:cs typeface="Verdana" pitchFamily="34" charset="0"/>
                </a:rPr>
                <a:t>Marc Welvaert</a:t>
              </a:r>
              <a:endParaRPr lang="nl-BE" sz="800" dirty="0">
                <a:solidFill>
                  <a:schemeClr val="tx1">
                    <a:lumMod val="65000"/>
                    <a:lumOff val="35000"/>
                  </a:schemeClr>
                </a:solidFill>
                <a:latin typeface="Verdana" pitchFamily="34" charset="0"/>
                <a:ea typeface="Verdana" pitchFamily="34" charset="0"/>
                <a:cs typeface="Verdana" pitchFamily="34" charset="0"/>
              </a:endParaRPr>
            </a:p>
          </p:txBody>
        </p:sp>
        <p:sp>
          <p:nvSpPr>
            <p:cNvPr id="15" name="Afgeronde rechthoek 14"/>
            <p:cNvSpPr/>
            <p:nvPr/>
          </p:nvSpPr>
          <p:spPr>
            <a:xfrm>
              <a:off x="6934668" y="5093852"/>
              <a:ext cx="702000" cy="946493"/>
            </a:xfrm>
            <a:prstGeom prst="roundRect">
              <a:avLst>
                <a:gd name="adj" fmla="val 9259"/>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grpSp>
      <p:sp>
        <p:nvSpPr>
          <p:cNvPr id="23" name="Bruin kadertje"/>
          <p:cNvSpPr/>
          <p:nvPr/>
        </p:nvSpPr>
        <p:spPr>
          <a:xfrm>
            <a:off x="1224836" y="3716938"/>
            <a:ext cx="832972" cy="832972"/>
          </a:xfrm>
          <a:custGeom>
            <a:avLst/>
            <a:gdLst>
              <a:gd name="connsiteX0" fmla="*/ 0 w 1575792"/>
              <a:gd name="connsiteY0" fmla="*/ 94748 h 927720"/>
              <a:gd name="connsiteX1" fmla="*/ 27751 w 1575792"/>
              <a:gd name="connsiteY1" fmla="*/ 27751 h 927720"/>
              <a:gd name="connsiteX2" fmla="*/ 94748 w 1575792"/>
              <a:gd name="connsiteY2" fmla="*/ 0 h 927720"/>
              <a:gd name="connsiteX3" fmla="*/ 1481044 w 1575792"/>
              <a:gd name="connsiteY3" fmla="*/ 0 h 927720"/>
              <a:gd name="connsiteX4" fmla="*/ 1548041 w 1575792"/>
              <a:gd name="connsiteY4" fmla="*/ 27751 h 927720"/>
              <a:gd name="connsiteX5" fmla="*/ 1575792 w 1575792"/>
              <a:gd name="connsiteY5" fmla="*/ 94748 h 927720"/>
              <a:gd name="connsiteX6" fmla="*/ 1575792 w 1575792"/>
              <a:gd name="connsiteY6" fmla="*/ 832972 h 927720"/>
              <a:gd name="connsiteX7" fmla="*/ 1548041 w 1575792"/>
              <a:gd name="connsiteY7" fmla="*/ 899969 h 927720"/>
              <a:gd name="connsiteX8" fmla="*/ 1481044 w 1575792"/>
              <a:gd name="connsiteY8" fmla="*/ 927720 h 927720"/>
              <a:gd name="connsiteX9" fmla="*/ 94748 w 1575792"/>
              <a:gd name="connsiteY9" fmla="*/ 927720 h 927720"/>
              <a:gd name="connsiteX10" fmla="*/ 27751 w 1575792"/>
              <a:gd name="connsiteY10" fmla="*/ 899969 h 927720"/>
              <a:gd name="connsiteX11" fmla="*/ 0 w 1575792"/>
              <a:gd name="connsiteY11" fmla="*/ 832972 h 927720"/>
              <a:gd name="connsiteX12" fmla="*/ 0 w 1575792"/>
              <a:gd name="connsiteY12" fmla="*/ 94748 h 927720"/>
              <a:gd name="connsiteX0" fmla="*/ 94748 w 1575792"/>
              <a:gd name="connsiteY0" fmla="*/ 927720 h 1019160"/>
              <a:gd name="connsiteX1" fmla="*/ 27751 w 1575792"/>
              <a:gd name="connsiteY1" fmla="*/ 899969 h 1019160"/>
              <a:gd name="connsiteX2" fmla="*/ 0 w 1575792"/>
              <a:gd name="connsiteY2" fmla="*/ 832972 h 1019160"/>
              <a:gd name="connsiteX3" fmla="*/ 0 w 1575792"/>
              <a:gd name="connsiteY3" fmla="*/ 94748 h 1019160"/>
              <a:gd name="connsiteX4" fmla="*/ 27751 w 1575792"/>
              <a:gd name="connsiteY4" fmla="*/ 27751 h 1019160"/>
              <a:gd name="connsiteX5" fmla="*/ 94748 w 1575792"/>
              <a:gd name="connsiteY5" fmla="*/ 0 h 1019160"/>
              <a:gd name="connsiteX6" fmla="*/ 1481044 w 1575792"/>
              <a:gd name="connsiteY6" fmla="*/ 0 h 1019160"/>
              <a:gd name="connsiteX7" fmla="*/ 1548041 w 1575792"/>
              <a:gd name="connsiteY7" fmla="*/ 27751 h 1019160"/>
              <a:gd name="connsiteX8" fmla="*/ 1575792 w 1575792"/>
              <a:gd name="connsiteY8" fmla="*/ 94748 h 1019160"/>
              <a:gd name="connsiteX9" fmla="*/ 1575792 w 1575792"/>
              <a:gd name="connsiteY9" fmla="*/ 832972 h 1019160"/>
              <a:gd name="connsiteX10" fmla="*/ 1548041 w 1575792"/>
              <a:gd name="connsiteY10" fmla="*/ 899969 h 1019160"/>
              <a:gd name="connsiteX11" fmla="*/ 1572484 w 1575792"/>
              <a:gd name="connsiteY11" fmla="*/ 1019160 h 1019160"/>
              <a:gd name="connsiteX0" fmla="*/ 27751 w 1575792"/>
              <a:gd name="connsiteY0" fmla="*/ 899969 h 1019160"/>
              <a:gd name="connsiteX1" fmla="*/ 0 w 1575792"/>
              <a:gd name="connsiteY1" fmla="*/ 832972 h 1019160"/>
              <a:gd name="connsiteX2" fmla="*/ 0 w 1575792"/>
              <a:gd name="connsiteY2" fmla="*/ 94748 h 1019160"/>
              <a:gd name="connsiteX3" fmla="*/ 27751 w 1575792"/>
              <a:gd name="connsiteY3" fmla="*/ 27751 h 1019160"/>
              <a:gd name="connsiteX4" fmla="*/ 94748 w 1575792"/>
              <a:gd name="connsiteY4" fmla="*/ 0 h 1019160"/>
              <a:gd name="connsiteX5" fmla="*/ 1481044 w 1575792"/>
              <a:gd name="connsiteY5" fmla="*/ 0 h 1019160"/>
              <a:gd name="connsiteX6" fmla="*/ 1548041 w 1575792"/>
              <a:gd name="connsiteY6" fmla="*/ 27751 h 1019160"/>
              <a:gd name="connsiteX7" fmla="*/ 1575792 w 1575792"/>
              <a:gd name="connsiteY7" fmla="*/ 94748 h 1019160"/>
              <a:gd name="connsiteX8" fmla="*/ 1575792 w 1575792"/>
              <a:gd name="connsiteY8" fmla="*/ 832972 h 1019160"/>
              <a:gd name="connsiteX9" fmla="*/ 1548041 w 1575792"/>
              <a:gd name="connsiteY9" fmla="*/ 899969 h 1019160"/>
              <a:gd name="connsiteX10" fmla="*/ 1572484 w 1575792"/>
              <a:gd name="connsiteY10" fmla="*/ 1019160 h 1019160"/>
              <a:gd name="connsiteX0" fmla="*/ 0 w 1575792"/>
              <a:gd name="connsiteY0" fmla="*/ 832972 h 1019160"/>
              <a:gd name="connsiteX1" fmla="*/ 0 w 1575792"/>
              <a:gd name="connsiteY1" fmla="*/ 94748 h 1019160"/>
              <a:gd name="connsiteX2" fmla="*/ 27751 w 1575792"/>
              <a:gd name="connsiteY2" fmla="*/ 27751 h 1019160"/>
              <a:gd name="connsiteX3" fmla="*/ 94748 w 1575792"/>
              <a:gd name="connsiteY3" fmla="*/ 0 h 1019160"/>
              <a:gd name="connsiteX4" fmla="*/ 1481044 w 1575792"/>
              <a:gd name="connsiteY4" fmla="*/ 0 h 1019160"/>
              <a:gd name="connsiteX5" fmla="*/ 1548041 w 1575792"/>
              <a:gd name="connsiteY5" fmla="*/ 27751 h 1019160"/>
              <a:gd name="connsiteX6" fmla="*/ 1575792 w 1575792"/>
              <a:gd name="connsiteY6" fmla="*/ 94748 h 1019160"/>
              <a:gd name="connsiteX7" fmla="*/ 1575792 w 1575792"/>
              <a:gd name="connsiteY7" fmla="*/ 832972 h 1019160"/>
              <a:gd name="connsiteX8" fmla="*/ 1548041 w 1575792"/>
              <a:gd name="connsiteY8" fmla="*/ 899969 h 1019160"/>
              <a:gd name="connsiteX9" fmla="*/ 1572484 w 1575792"/>
              <a:gd name="connsiteY9" fmla="*/ 1019160 h 1019160"/>
              <a:gd name="connsiteX0" fmla="*/ 0 w 1575792"/>
              <a:gd name="connsiteY0" fmla="*/ 832972 h 899969"/>
              <a:gd name="connsiteX1" fmla="*/ 0 w 1575792"/>
              <a:gd name="connsiteY1" fmla="*/ 94748 h 899969"/>
              <a:gd name="connsiteX2" fmla="*/ 27751 w 1575792"/>
              <a:gd name="connsiteY2" fmla="*/ 27751 h 899969"/>
              <a:gd name="connsiteX3" fmla="*/ 94748 w 1575792"/>
              <a:gd name="connsiteY3" fmla="*/ 0 h 899969"/>
              <a:gd name="connsiteX4" fmla="*/ 1481044 w 1575792"/>
              <a:gd name="connsiteY4" fmla="*/ 0 h 899969"/>
              <a:gd name="connsiteX5" fmla="*/ 1548041 w 1575792"/>
              <a:gd name="connsiteY5" fmla="*/ 27751 h 899969"/>
              <a:gd name="connsiteX6" fmla="*/ 1575792 w 1575792"/>
              <a:gd name="connsiteY6" fmla="*/ 94748 h 899969"/>
              <a:gd name="connsiteX7" fmla="*/ 1575792 w 1575792"/>
              <a:gd name="connsiteY7" fmla="*/ 832972 h 899969"/>
              <a:gd name="connsiteX8" fmla="*/ 1548041 w 1575792"/>
              <a:gd name="connsiteY8" fmla="*/ 899969 h 899969"/>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7" fmla="*/ 1575792 w 1575792"/>
              <a:gd name="connsiteY7" fmla="*/ 832972 h 832972"/>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0" fmla="*/ 0 w 1548041"/>
              <a:gd name="connsiteY0" fmla="*/ 832972 h 832972"/>
              <a:gd name="connsiteX1" fmla="*/ 0 w 1548041"/>
              <a:gd name="connsiteY1" fmla="*/ 94748 h 832972"/>
              <a:gd name="connsiteX2" fmla="*/ 27751 w 1548041"/>
              <a:gd name="connsiteY2" fmla="*/ 27751 h 832972"/>
              <a:gd name="connsiteX3" fmla="*/ 94748 w 1548041"/>
              <a:gd name="connsiteY3" fmla="*/ 0 h 832972"/>
              <a:gd name="connsiteX4" fmla="*/ 1481044 w 1548041"/>
              <a:gd name="connsiteY4" fmla="*/ 0 h 832972"/>
              <a:gd name="connsiteX5" fmla="*/ 1548041 w 1548041"/>
              <a:gd name="connsiteY5" fmla="*/ 27751 h 832972"/>
              <a:gd name="connsiteX0" fmla="*/ 0 w 1481044"/>
              <a:gd name="connsiteY0" fmla="*/ 832972 h 832972"/>
              <a:gd name="connsiteX1" fmla="*/ 0 w 1481044"/>
              <a:gd name="connsiteY1" fmla="*/ 94748 h 832972"/>
              <a:gd name="connsiteX2" fmla="*/ 27751 w 1481044"/>
              <a:gd name="connsiteY2" fmla="*/ 27751 h 832972"/>
              <a:gd name="connsiteX3" fmla="*/ 94748 w 1481044"/>
              <a:gd name="connsiteY3" fmla="*/ 0 h 832972"/>
              <a:gd name="connsiteX4" fmla="*/ 1481044 w 1481044"/>
              <a:gd name="connsiteY4" fmla="*/ 0 h 832972"/>
              <a:gd name="connsiteX0" fmla="*/ 0 w 832972"/>
              <a:gd name="connsiteY0" fmla="*/ 832972 h 832972"/>
              <a:gd name="connsiteX1" fmla="*/ 0 w 832972"/>
              <a:gd name="connsiteY1" fmla="*/ 94748 h 832972"/>
              <a:gd name="connsiteX2" fmla="*/ 27751 w 832972"/>
              <a:gd name="connsiteY2" fmla="*/ 27751 h 832972"/>
              <a:gd name="connsiteX3" fmla="*/ 94748 w 832972"/>
              <a:gd name="connsiteY3" fmla="*/ 0 h 832972"/>
              <a:gd name="connsiteX4" fmla="*/ 832972 w 832972"/>
              <a:gd name="connsiteY4" fmla="*/ 1 h 83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72" h="832972">
                <a:moveTo>
                  <a:pt x="0" y="832972"/>
                </a:moveTo>
                <a:lnTo>
                  <a:pt x="0" y="94748"/>
                </a:lnTo>
                <a:cubicBezTo>
                  <a:pt x="0" y="69619"/>
                  <a:pt x="9982" y="45520"/>
                  <a:pt x="27751" y="27751"/>
                </a:cubicBezTo>
                <a:cubicBezTo>
                  <a:pt x="45520" y="9982"/>
                  <a:pt x="69619" y="0"/>
                  <a:pt x="94748" y="0"/>
                </a:cubicBezTo>
                <a:lnTo>
                  <a:pt x="832972" y="1"/>
                </a:lnTo>
              </a:path>
            </a:pathLst>
          </a:cu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sz="900" dirty="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sp>
        <p:nvSpPr>
          <p:cNvPr id="25" name="Bruin kadertje"/>
          <p:cNvSpPr/>
          <p:nvPr/>
        </p:nvSpPr>
        <p:spPr>
          <a:xfrm flipH="1">
            <a:off x="2659591" y="3716938"/>
            <a:ext cx="832972" cy="832972"/>
          </a:xfrm>
          <a:custGeom>
            <a:avLst/>
            <a:gdLst>
              <a:gd name="connsiteX0" fmla="*/ 0 w 1575792"/>
              <a:gd name="connsiteY0" fmla="*/ 94748 h 927720"/>
              <a:gd name="connsiteX1" fmla="*/ 27751 w 1575792"/>
              <a:gd name="connsiteY1" fmla="*/ 27751 h 927720"/>
              <a:gd name="connsiteX2" fmla="*/ 94748 w 1575792"/>
              <a:gd name="connsiteY2" fmla="*/ 0 h 927720"/>
              <a:gd name="connsiteX3" fmla="*/ 1481044 w 1575792"/>
              <a:gd name="connsiteY3" fmla="*/ 0 h 927720"/>
              <a:gd name="connsiteX4" fmla="*/ 1548041 w 1575792"/>
              <a:gd name="connsiteY4" fmla="*/ 27751 h 927720"/>
              <a:gd name="connsiteX5" fmla="*/ 1575792 w 1575792"/>
              <a:gd name="connsiteY5" fmla="*/ 94748 h 927720"/>
              <a:gd name="connsiteX6" fmla="*/ 1575792 w 1575792"/>
              <a:gd name="connsiteY6" fmla="*/ 832972 h 927720"/>
              <a:gd name="connsiteX7" fmla="*/ 1548041 w 1575792"/>
              <a:gd name="connsiteY7" fmla="*/ 899969 h 927720"/>
              <a:gd name="connsiteX8" fmla="*/ 1481044 w 1575792"/>
              <a:gd name="connsiteY8" fmla="*/ 927720 h 927720"/>
              <a:gd name="connsiteX9" fmla="*/ 94748 w 1575792"/>
              <a:gd name="connsiteY9" fmla="*/ 927720 h 927720"/>
              <a:gd name="connsiteX10" fmla="*/ 27751 w 1575792"/>
              <a:gd name="connsiteY10" fmla="*/ 899969 h 927720"/>
              <a:gd name="connsiteX11" fmla="*/ 0 w 1575792"/>
              <a:gd name="connsiteY11" fmla="*/ 832972 h 927720"/>
              <a:gd name="connsiteX12" fmla="*/ 0 w 1575792"/>
              <a:gd name="connsiteY12" fmla="*/ 94748 h 927720"/>
              <a:gd name="connsiteX0" fmla="*/ 94748 w 1575792"/>
              <a:gd name="connsiteY0" fmla="*/ 927720 h 1019160"/>
              <a:gd name="connsiteX1" fmla="*/ 27751 w 1575792"/>
              <a:gd name="connsiteY1" fmla="*/ 899969 h 1019160"/>
              <a:gd name="connsiteX2" fmla="*/ 0 w 1575792"/>
              <a:gd name="connsiteY2" fmla="*/ 832972 h 1019160"/>
              <a:gd name="connsiteX3" fmla="*/ 0 w 1575792"/>
              <a:gd name="connsiteY3" fmla="*/ 94748 h 1019160"/>
              <a:gd name="connsiteX4" fmla="*/ 27751 w 1575792"/>
              <a:gd name="connsiteY4" fmla="*/ 27751 h 1019160"/>
              <a:gd name="connsiteX5" fmla="*/ 94748 w 1575792"/>
              <a:gd name="connsiteY5" fmla="*/ 0 h 1019160"/>
              <a:gd name="connsiteX6" fmla="*/ 1481044 w 1575792"/>
              <a:gd name="connsiteY6" fmla="*/ 0 h 1019160"/>
              <a:gd name="connsiteX7" fmla="*/ 1548041 w 1575792"/>
              <a:gd name="connsiteY7" fmla="*/ 27751 h 1019160"/>
              <a:gd name="connsiteX8" fmla="*/ 1575792 w 1575792"/>
              <a:gd name="connsiteY8" fmla="*/ 94748 h 1019160"/>
              <a:gd name="connsiteX9" fmla="*/ 1575792 w 1575792"/>
              <a:gd name="connsiteY9" fmla="*/ 832972 h 1019160"/>
              <a:gd name="connsiteX10" fmla="*/ 1548041 w 1575792"/>
              <a:gd name="connsiteY10" fmla="*/ 899969 h 1019160"/>
              <a:gd name="connsiteX11" fmla="*/ 1572484 w 1575792"/>
              <a:gd name="connsiteY11" fmla="*/ 1019160 h 1019160"/>
              <a:gd name="connsiteX0" fmla="*/ 27751 w 1575792"/>
              <a:gd name="connsiteY0" fmla="*/ 899969 h 1019160"/>
              <a:gd name="connsiteX1" fmla="*/ 0 w 1575792"/>
              <a:gd name="connsiteY1" fmla="*/ 832972 h 1019160"/>
              <a:gd name="connsiteX2" fmla="*/ 0 w 1575792"/>
              <a:gd name="connsiteY2" fmla="*/ 94748 h 1019160"/>
              <a:gd name="connsiteX3" fmla="*/ 27751 w 1575792"/>
              <a:gd name="connsiteY3" fmla="*/ 27751 h 1019160"/>
              <a:gd name="connsiteX4" fmla="*/ 94748 w 1575792"/>
              <a:gd name="connsiteY4" fmla="*/ 0 h 1019160"/>
              <a:gd name="connsiteX5" fmla="*/ 1481044 w 1575792"/>
              <a:gd name="connsiteY5" fmla="*/ 0 h 1019160"/>
              <a:gd name="connsiteX6" fmla="*/ 1548041 w 1575792"/>
              <a:gd name="connsiteY6" fmla="*/ 27751 h 1019160"/>
              <a:gd name="connsiteX7" fmla="*/ 1575792 w 1575792"/>
              <a:gd name="connsiteY7" fmla="*/ 94748 h 1019160"/>
              <a:gd name="connsiteX8" fmla="*/ 1575792 w 1575792"/>
              <a:gd name="connsiteY8" fmla="*/ 832972 h 1019160"/>
              <a:gd name="connsiteX9" fmla="*/ 1548041 w 1575792"/>
              <a:gd name="connsiteY9" fmla="*/ 899969 h 1019160"/>
              <a:gd name="connsiteX10" fmla="*/ 1572484 w 1575792"/>
              <a:gd name="connsiteY10" fmla="*/ 1019160 h 1019160"/>
              <a:gd name="connsiteX0" fmla="*/ 0 w 1575792"/>
              <a:gd name="connsiteY0" fmla="*/ 832972 h 1019160"/>
              <a:gd name="connsiteX1" fmla="*/ 0 w 1575792"/>
              <a:gd name="connsiteY1" fmla="*/ 94748 h 1019160"/>
              <a:gd name="connsiteX2" fmla="*/ 27751 w 1575792"/>
              <a:gd name="connsiteY2" fmla="*/ 27751 h 1019160"/>
              <a:gd name="connsiteX3" fmla="*/ 94748 w 1575792"/>
              <a:gd name="connsiteY3" fmla="*/ 0 h 1019160"/>
              <a:gd name="connsiteX4" fmla="*/ 1481044 w 1575792"/>
              <a:gd name="connsiteY4" fmla="*/ 0 h 1019160"/>
              <a:gd name="connsiteX5" fmla="*/ 1548041 w 1575792"/>
              <a:gd name="connsiteY5" fmla="*/ 27751 h 1019160"/>
              <a:gd name="connsiteX6" fmla="*/ 1575792 w 1575792"/>
              <a:gd name="connsiteY6" fmla="*/ 94748 h 1019160"/>
              <a:gd name="connsiteX7" fmla="*/ 1575792 w 1575792"/>
              <a:gd name="connsiteY7" fmla="*/ 832972 h 1019160"/>
              <a:gd name="connsiteX8" fmla="*/ 1548041 w 1575792"/>
              <a:gd name="connsiteY8" fmla="*/ 899969 h 1019160"/>
              <a:gd name="connsiteX9" fmla="*/ 1572484 w 1575792"/>
              <a:gd name="connsiteY9" fmla="*/ 1019160 h 1019160"/>
              <a:gd name="connsiteX0" fmla="*/ 0 w 1575792"/>
              <a:gd name="connsiteY0" fmla="*/ 832972 h 899969"/>
              <a:gd name="connsiteX1" fmla="*/ 0 w 1575792"/>
              <a:gd name="connsiteY1" fmla="*/ 94748 h 899969"/>
              <a:gd name="connsiteX2" fmla="*/ 27751 w 1575792"/>
              <a:gd name="connsiteY2" fmla="*/ 27751 h 899969"/>
              <a:gd name="connsiteX3" fmla="*/ 94748 w 1575792"/>
              <a:gd name="connsiteY3" fmla="*/ 0 h 899969"/>
              <a:gd name="connsiteX4" fmla="*/ 1481044 w 1575792"/>
              <a:gd name="connsiteY4" fmla="*/ 0 h 899969"/>
              <a:gd name="connsiteX5" fmla="*/ 1548041 w 1575792"/>
              <a:gd name="connsiteY5" fmla="*/ 27751 h 899969"/>
              <a:gd name="connsiteX6" fmla="*/ 1575792 w 1575792"/>
              <a:gd name="connsiteY6" fmla="*/ 94748 h 899969"/>
              <a:gd name="connsiteX7" fmla="*/ 1575792 w 1575792"/>
              <a:gd name="connsiteY7" fmla="*/ 832972 h 899969"/>
              <a:gd name="connsiteX8" fmla="*/ 1548041 w 1575792"/>
              <a:gd name="connsiteY8" fmla="*/ 899969 h 899969"/>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7" fmla="*/ 1575792 w 1575792"/>
              <a:gd name="connsiteY7" fmla="*/ 832972 h 832972"/>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0" fmla="*/ 0 w 1548041"/>
              <a:gd name="connsiteY0" fmla="*/ 832972 h 832972"/>
              <a:gd name="connsiteX1" fmla="*/ 0 w 1548041"/>
              <a:gd name="connsiteY1" fmla="*/ 94748 h 832972"/>
              <a:gd name="connsiteX2" fmla="*/ 27751 w 1548041"/>
              <a:gd name="connsiteY2" fmla="*/ 27751 h 832972"/>
              <a:gd name="connsiteX3" fmla="*/ 94748 w 1548041"/>
              <a:gd name="connsiteY3" fmla="*/ 0 h 832972"/>
              <a:gd name="connsiteX4" fmla="*/ 1481044 w 1548041"/>
              <a:gd name="connsiteY4" fmla="*/ 0 h 832972"/>
              <a:gd name="connsiteX5" fmla="*/ 1548041 w 1548041"/>
              <a:gd name="connsiteY5" fmla="*/ 27751 h 832972"/>
              <a:gd name="connsiteX0" fmla="*/ 0 w 1481044"/>
              <a:gd name="connsiteY0" fmla="*/ 832972 h 832972"/>
              <a:gd name="connsiteX1" fmla="*/ 0 w 1481044"/>
              <a:gd name="connsiteY1" fmla="*/ 94748 h 832972"/>
              <a:gd name="connsiteX2" fmla="*/ 27751 w 1481044"/>
              <a:gd name="connsiteY2" fmla="*/ 27751 h 832972"/>
              <a:gd name="connsiteX3" fmla="*/ 94748 w 1481044"/>
              <a:gd name="connsiteY3" fmla="*/ 0 h 832972"/>
              <a:gd name="connsiteX4" fmla="*/ 1481044 w 1481044"/>
              <a:gd name="connsiteY4" fmla="*/ 0 h 832972"/>
              <a:gd name="connsiteX0" fmla="*/ 0 w 832972"/>
              <a:gd name="connsiteY0" fmla="*/ 832972 h 832972"/>
              <a:gd name="connsiteX1" fmla="*/ 0 w 832972"/>
              <a:gd name="connsiteY1" fmla="*/ 94748 h 832972"/>
              <a:gd name="connsiteX2" fmla="*/ 27751 w 832972"/>
              <a:gd name="connsiteY2" fmla="*/ 27751 h 832972"/>
              <a:gd name="connsiteX3" fmla="*/ 94748 w 832972"/>
              <a:gd name="connsiteY3" fmla="*/ 0 h 832972"/>
              <a:gd name="connsiteX4" fmla="*/ 832972 w 832972"/>
              <a:gd name="connsiteY4" fmla="*/ 1 h 83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72" h="832972">
                <a:moveTo>
                  <a:pt x="0" y="832972"/>
                </a:moveTo>
                <a:lnTo>
                  <a:pt x="0" y="94748"/>
                </a:lnTo>
                <a:cubicBezTo>
                  <a:pt x="0" y="69619"/>
                  <a:pt x="9982" y="45520"/>
                  <a:pt x="27751" y="27751"/>
                </a:cubicBezTo>
                <a:cubicBezTo>
                  <a:pt x="45520" y="9982"/>
                  <a:pt x="69619" y="0"/>
                  <a:pt x="94748" y="0"/>
                </a:cubicBezTo>
                <a:lnTo>
                  <a:pt x="832972" y="1"/>
                </a:lnTo>
              </a:path>
            </a:pathLst>
          </a:cu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sz="900" dirty="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cxnSp>
        <p:nvCxnSpPr>
          <p:cNvPr id="18" name="Rechte verbindingslijn 17"/>
          <p:cNvCxnSpPr/>
          <p:nvPr/>
        </p:nvCxnSpPr>
        <p:spPr bwMode="auto">
          <a:xfrm>
            <a:off x="1908274" y="3716938"/>
            <a:ext cx="1224136" cy="0"/>
          </a:xfrm>
          <a:prstGeom prst="line">
            <a:avLst/>
          </a:pr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nvGrpSpPr>
          <p:cNvPr id="7" name="Groep 6"/>
          <p:cNvGrpSpPr/>
          <p:nvPr/>
        </p:nvGrpSpPr>
        <p:grpSpPr>
          <a:xfrm>
            <a:off x="324098" y="3931837"/>
            <a:ext cx="2016000" cy="1062000"/>
            <a:chOff x="6885221" y="5039653"/>
            <a:chExt cx="2016000" cy="1053643"/>
          </a:xfrm>
        </p:grpSpPr>
        <p:sp>
          <p:nvSpPr>
            <p:cNvPr id="8" name="Wit kadertje"/>
            <p:cNvSpPr/>
            <p:nvPr/>
          </p:nvSpPr>
          <p:spPr>
            <a:xfrm>
              <a:off x="6885221" y="5039653"/>
              <a:ext cx="2016000" cy="1053643"/>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800" b="1" cap="all" dirty="0" smtClean="0">
                  <a:solidFill>
                    <a:schemeClr val="tx1">
                      <a:lumMod val="65000"/>
                      <a:lumOff val="35000"/>
                    </a:schemeClr>
                  </a:solidFill>
                  <a:latin typeface="Verdana" pitchFamily="34" charset="0"/>
                  <a:ea typeface="Verdana" pitchFamily="34" charset="0"/>
                  <a:cs typeface="Verdana" pitchFamily="34" charset="0"/>
                </a:rPr>
                <a:t>Dienst markt- en ketenbeleid</a:t>
              </a:r>
              <a:br>
                <a:rPr lang="nl-BE" sz="800" b="1" cap="all" dirty="0" smtClean="0">
                  <a:solidFill>
                    <a:schemeClr val="tx1">
                      <a:lumMod val="65000"/>
                      <a:lumOff val="35000"/>
                    </a:schemeClr>
                  </a:solidFill>
                  <a:latin typeface="Verdana" pitchFamily="34" charset="0"/>
                  <a:ea typeface="Verdana" pitchFamily="34" charset="0"/>
                  <a:cs typeface="Verdana" pitchFamily="34" charset="0"/>
                </a:rPr>
              </a:br>
              <a:endParaRPr lang="nl-BE" sz="800" b="1" cap="all" dirty="0" smtClean="0">
                <a:solidFill>
                  <a:schemeClr val="tx1">
                    <a:lumMod val="65000"/>
                    <a:lumOff val="35000"/>
                  </a:schemeClr>
                </a:solidFill>
                <a:latin typeface="Verdana" pitchFamily="34" charset="0"/>
                <a:ea typeface="Verdana" pitchFamily="34" charset="0"/>
                <a:cs typeface="Verdana" pitchFamily="34" charset="0"/>
              </a:endParaRPr>
            </a:p>
            <a:p>
              <a:pPr marL="806450">
                <a:lnSpc>
                  <a:spcPct val="150000"/>
                </a:lnSpc>
              </a:pPr>
              <a:r>
                <a:rPr lang="nl-BE" sz="800" dirty="0" smtClean="0">
                  <a:solidFill>
                    <a:schemeClr val="tx1">
                      <a:lumMod val="65000"/>
                      <a:lumOff val="35000"/>
                    </a:schemeClr>
                  </a:solidFill>
                  <a:latin typeface="Verdana" pitchFamily="34" charset="0"/>
                  <a:ea typeface="Verdana" pitchFamily="34" charset="0"/>
                  <a:cs typeface="Verdana" pitchFamily="34" charset="0"/>
                </a:rPr>
                <a:t>Guy Lambrechts</a:t>
              </a:r>
              <a:endParaRPr lang="nl-BE" sz="800" dirty="0">
                <a:solidFill>
                  <a:schemeClr val="tx1">
                    <a:lumMod val="65000"/>
                    <a:lumOff val="35000"/>
                  </a:schemeClr>
                </a:solidFill>
                <a:latin typeface="Verdana" pitchFamily="34" charset="0"/>
                <a:ea typeface="Verdana" pitchFamily="34" charset="0"/>
                <a:cs typeface="Verdana" pitchFamily="34" charset="0"/>
              </a:endParaRPr>
            </a:p>
          </p:txBody>
        </p:sp>
        <p:sp>
          <p:nvSpPr>
            <p:cNvPr id="9" name="Afgeronde rechthoek 8"/>
            <p:cNvSpPr/>
            <p:nvPr/>
          </p:nvSpPr>
          <p:spPr>
            <a:xfrm>
              <a:off x="6934668" y="5093852"/>
              <a:ext cx="702000" cy="946493"/>
            </a:xfrm>
            <a:prstGeom prst="roundRect">
              <a:avLst>
                <a:gd name="adj" fmla="val 9259"/>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grpSp>
      <p:grpSp>
        <p:nvGrpSpPr>
          <p:cNvPr id="10" name="Groep 9"/>
          <p:cNvGrpSpPr/>
          <p:nvPr/>
        </p:nvGrpSpPr>
        <p:grpSpPr>
          <a:xfrm>
            <a:off x="2484563" y="3958899"/>
            <a:ext cx="2016000" cy="1062000"/>
            <a:chOff x="6885221" y="5039653"/>
            <a:chExt cx="2016000" cy="1053643"/>
          </a:xfrm>
        </p:grpSpPr>
        <p:sp>
          <p:nvSpPr>
            <p:cNvPr id="11" name="Wit kadertje"/>
            <p:cNvSpPr/>
            <p:nvPr/>
          </p:nvSpPr>
          <p:spPr>
            <a:xfrm>
              <a:off x="6885221" y="5039653"/>
              <a:ext cx="2016000" cy="1053643"/>
            </a:xfrm>
            <a:prstGeom prst="roundRect">
              <a:avLst>
                <a:gd name="adj" fmla="val 9010"/>
              </a:avLst>
            </a:prstGeom>
            <a:gradFill flip="none" rotWithShape="1">
              <a:gsLst>
                <a:gs pos="40000">
                  <a:schemeClr val="bg1"/>
                </a:gs>
                <a:gs pos="100000">
                  <a:srgbClr val="EAEAEA"/>
                </a:gs>
              </a:gsLst>
              <a:lin ang="2700000" scaled="1"/>
              <a:tileRect/>
            </a:gradFill>
            <a:ln w="19050">
              <a:solidFill>
                <a:schemeClr val="tx1">
                  <a:lumMod val="50000"/>
                  <a:lumOff val="50000"/>
                </a:schemeClr>
              </a:solidFill>
            </a:ln>
            <a:effectLst>
              <a:outerShdw blurRad="762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06450"/>
              <a:r>
                <a:rPr lang="nl-BE" sz="800" b="1" cap="all" dirty="0" smtClean="0">
                  <a:solidFill>
                    <a:schemeClr val="tx1">
                      <a:lumMod val="65000"/>
                      <a:lumOff val="35000"/>
                    </a:schemeClr>
                  </a:solidFill>
                  <a:latin typeface="Verdana" pitchFamily="34" charset="0"/>
                  <a:ea typeface="Verdana" pitchFamily="34" charset="0"/>
                  <a:cs typeface="Verdana" pitchFamily="34" charset="0"/>
                </a:rPr>
                <a:t>Dienst horizontaal en inkomensbeleid</a:t>
              </a:r>
              <a:br>
                <a:rPr lang="nl-BE" sz="800" b="1" cap="all" dirty="0" smtClean="0">
                  <a:solidFill>
                    <a:schemeClr val="tx1">
                      <a:lumMod val="65000"/>
                      <a:lumOff val="35000"/>
                    </a:schemeClr>
                  </a:solidFill>
                  <a:latin typeface="Verdana" pitchFamily="34" charset="0"/>
                  <a:ea typeface="Verdana" pitchFamily="34" charset="0"/>
                  <a:cs typeface="Verdana" pitchFamily="34" charset="0"/>
                </a:rPr>
              </a:br>
              <a:endParaRPr lang="nl-BE" sz="800" b="1" dirty="0" smtClean="0">
                <a:solidFill>
                  <a:schemeClr val="tx1">
                    <a:lumMod val="65000"/>
                    <a:lumOff val="35000"/>
                  </a:schemeClr>
                </a:solidFill>
                <a:latin typeface="Verdana" pitchFamily="34" charset="0"/>
                <a:ea typeface="Verdana" pitchFamily="34" charset="0"/>
                <a:cs typeface="Verdana" pitchFamily="34" charset="0"/>
              </a:endParaRPr>
            </a:p>
            <a:p>
              <a:pPr marL="806450">
                <a:lnSpc>
                  <a:spcPct val="150000"/>
                </a:lnSpc>
              </a:pPr>
              <a:r>
                <a:rPr lang="nl-BE" sz="800" dirty="0" smtClean="0">
                  <a:solidFill>
                    <a:schemeClr val="tx1">
                      <a:lumMod val="65000"/>
                      <a:lumOff val="35000"/>
                    </a:schemeClr>
                  </a:solidFill>
                  <a:latin typeface="Verdana" pitchFamily="34" charset="0"/>
                  <a:ea typeface="Verdana" pitchFamily="34" charset="0"/>
                  <a:cs typeface="Verdana" pitchFamily="34" charset="0"/>
                </a:rPr>
                <a:t>Jo Debaveye</a:t>
              </a:r>
              <a:endParaRPr lang="nl-BE" sz="800" dirty="0">
                <a:solidFill>
                  <a:schemeClr val="tx1">
                    <a:lumMod val="65000"/>
                    <a:lumOff val="35000"/>
                  </a:schemeClr>
                </a:solidFill>
                <a:latin typeface="Verdana" pitchFamily="34" charset="0"/>
                <a:ea typeface="Verdana" pitchFamily="34" charset="0"/>
                <a:cs typeface="Verdana" pitchFamily="34" charset="0"/>
              </a:endParaRPr>
            </a:p>
          </p:txBody>
        </p:sp>
        <p:sp>
          <p:nvSpPr>
            <p:cNvPr id="12" name="Afgeronde rechthoek 11"/>
            <p:cNvSpPr/>
            <p:nvPr/>
          </p:nvSpPr>
          <p:spPr>
            <a:xfrm>
              <a:off x="6934668" y="5093852"/>
              <a:ext cx="702000" cy="946493"/>
            </a:xfrm>
            <a:prstGeom prst="roundRect">
              <a:avLst>
                <a:gd name="adj" fmla="val 9259"/>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BE" sz="900" dirty="0" smtClean="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grpSp>
      <p:sp>
        <p:nvSpPr>
          <p:cNvPr id="27" name="Bruin kadertje"/>
          <p:cNvSpPr/>
          <p:nvPr/>
        </p:nvSpPr>
        <p:spPr>
          <a:xfrm>
            <a:off x="2438666" y="2676297"/>
            <a:ext cx="832972" cy="832972"/>
          </a:xfrm>
          <a:custGeom>
            <a:avLst/>
            <a:gdLst>
              <a:gd name="connsiteX0" fmla="*/ 0 w 1575792"/>
              <a:gd name="connsiteY0" fmla="*/ 94748 h 927720"/>
              <a:gd name="connsiteX1" fmla="*/ 27751 w 1575792"/>
              <a:gd name="connsiteY1" fmla="*/ 27751 h 927720"/>
              <a:gd name="connsiteX2" fmla="*/ 94748 w 1575792"/>
              <a:gd name="connsiteY2" fmla="*/ 0 h 927720"/>
              <a:gd name="connsiteX3" fmla="*/ 1481044 w 1575792"/>
              <a:gd name="connsiteY3" fmla="*/ 0 h 927720"/>
              <a:gd name="connsiteX4" fmla="*/ 1548041 w 1575792"/>
              <a:gd name="connsiteY4" fmla="*/ 27751 h 927720"/>
              <a:gd name="connsiteX5" fmla="*/ 1575792 w 1575792"/>
              <a:gd name="connsiteY5" fmla="*/ 94748 h 927720"/>
              <a:gd name="connsiteX6" fmla="*/ 1575792 w 1575792"/>
              <a:gd name="connsiteY6" fmla="*/ 832972 h 927720"/>
              <a:gd name="connsiteX7" fmla="*/ 1548041 w 1575792"/>
              <a:gd name="connsiteY7" fmla="*/ 899969 h 927720"/>
              <a:gd name="connsiteX8" fmla="*/ 1481044 w 1575792"/>
              <a:gd name="connsiteY8" fmla="*/ 927720 h 927720"/>
              <a:gd name="connsiteX9" fmla="*/ 94748 w 1575792"/>
              <a:gd name="connsiteY9" fmla="*/ 927720 h 927720"/>
              <a:gd name="connsiteX10" fmla="*/ 27751 w 1575792"/>
              <a:gd name="connsiteY10" fmla="*/ 899969 h 927720"/>
              <a:gd name="connsiteX11" fmla="*/ 0 w 1575792"/>
              <a:gd name="connsiteY11" fmla="*/ 832972 h 927720"/>
              <a:gd name="connsiteX12" fmla="*/ 0 w 1575792"/>
              <a:gd name="connsiteY12" fmla="*/ 94748 h 927720"/>
              <a:gd name="connsiteX0" fmla="*/ 94748 w 1575792"/>
              <a:gd name="connsiteY0" fmla="*/ 927720 h 1019160"/>
              <a:gd name="connsiteX1" fmla="*/ 27751 w 1575792"/>
              <a:gd name="connsiteY1" fmla="*/ 899969 h 1019160"/>
              <a:gd name="connsiteX2" fmla="*/ 0 w 1575792"/>
              <a:gd name="connsiteY2" fmla="*/ 832972 h 1019160"/>
              <a:gd name="connsiteX3" fmla="*/ 0 w 1575792"/>
              <a:gd name="connsiteY3" fmla="*/ 94748 h 1019160"/>
              <a:gd name="connsiteX4" fmla="*/ 27751 w 1575792"/>
              <a:gd name="connsiteY4" fmla="*/ 27751 h 1019160"/>
              <a:gd name="connsiteX5" fmla="*/ 94748 w 1575792"/>
              <a:gd name="connsiteY5" fmla="*/ 0 h 1019160"/>
              <a:gd name="connsiteX6" fmla="*/ 1481044 w 1575792"/>
              <a:gd name="connsiteY6" fmla="*/ 0 h 1019160"/>
              <a:gd name="connsiteX7" fmla="*/ 1548041 w 1575792"/>
              <a:gd name="connsiteY7" fmla="*/ 27751 h 1019160"/>
              <a:gd name="connsiteX8" fmla="*/ 1575792 w 1575792"/>
              <a:gd name="connsiteY8" fmla="*/ 94748 h 1019160"/>
              <a:gd name="connsiteX9" fmla="*/ 1575792 w 1575792"/>
              <a:gd name="connsiteY9" fmla="*/ 832972 h 1019160"/>
              <a:gd name="connsiteX10" fmla="*/ 1548041 w 1575792"/>
              <a:gd name="connsiteY10" fmla="*/ 899969 h 1019160"/>
              <a:gd name="connsiteX11" fmla="*/ 1572484 w 1575792"/>
              <a:gd name="connsiteY11" fmla="*/ 1019160 h 1019160"/>
              <a:gd name="connsiteX0" fmla="*/ 27751 w 1575792"/>
              <a:gd name="connsiteY0" fmla="*/ 899969 h 1019160"/>
              <a:gd name="connsiteX1" fmla="*/ 0 w 1575792"/>
              <a:gd name="connsiteY1" fmla="*/ 832972 h 1019160"/>
              <a:gd name="connsiteX2" fmla="*/ 0 w 1575792"/>
              <a:gd name="connsiteY2" fmla="*/ 94748 h 1019160"/>
              <a:gd name="connsiteX3" fmla="*/ 27751 w 1575792"/>
              <a:gd name="connsiteY3" fmla="*/ 27751 h 1019160"/>
              <a:gd name="connsiteX4" fmla="*/ 94748 w 1575792"/>
              <a:gd name="connsiteY4" fmla="*/ 0 h 1019160"/>
              <a:gd name="connsiteX5" fmla="*/ 1481044 w 1575792"/>
              <a:gd name="connsiteY5" fmla="*/ 0 h 1019160"/>
              <a:gd name="connsiteX6" fmla="*/ 1548041 w 1575792"/>
              <a:gd name="connsiteY6" fmla="*/ 27751 h 1019160"/>
              <a:gd name="connsiteX7" fmla="*/ 1575792 w 1575792"/>
              <a:gd name="connsiteY7" fmla="*/ 94748 h 1019160"/>
              <a:gd name="connsiteX8" fmla="*/ 1575792 w 1575792"/>
              <a:gd name="connsiteY8" fmla="*/ 832972 h 1019160"/>
              <a:gd name="connsiteX9" fmla="*/ 1548041 w 1575792"/>
              <a:gd name="connsiteY9" fmla="*/ 899969 h 1019160"/>
              <a:gd name="connsiteX10" fmla="*/ 1572484 w 1575792"/>
              <a:gd name="connsiteY10" fmla="*/ 1019160 h 1019160"/>
              <a:gd name="connsiteX0" fmla="*/ 0 w 1575792"/>
              <a:gd name="connsiteY0" fmla="*/ 832972 h 1019160"/>
              <a:gd name="connsiteX1" fmla="*/ 0 w 1575792"/>
              <a:gd name="connsiteY1" fmla="*/ 94748 h 1019160"/>
              <a:gd name="connsiteX2" fmla="*/ 27751 w 1575792"/>
              <a:gd name="connsiteY2" fmla="*/ 27751 h 1019160"/>
              <a:gd name="connsiteX3" fmla="*/ 94748 w 1575792"/>
              <a:gd name="connsiteY3" fmla="*/ 0 h 1019160"/>
              <a:gd name="connsiteX4" fmla="*/ 1481044 w 1575792"/>
              <a:gd name="connsiteY4" fmla="*/ 0 h 1019160"/>
              <a:gd name="connsiteX5" fmla="*/ 1548041 w 1575792"/>
              <a:gd name="connsiteY5" fmla="*/ 27751 h 1019160"/>
              <a:gd name="connsiteX6" fmla="*/ 1575792 w 1575792"/>
              <a:gd name="connsiteY6" fmla="*/ 94748 h 1019160"/>
              <a:gd name="connsiteX7" fmla="*/ 1575792 w 1575792"/>
              <a:gd name="connsiteY7" fmla="*/ 832972 h 1019160"/>
              <a:gd name="connsiteX8" fmla="*/ 1548041 w 1575792"/>
              <a:gd name="connsiteY8" fmla="*/ 899969 h 1019160"/>
              <a:gd name="connsiteX9" fmla="*/ 1572484 w 1575792"/>
              <a:gd name="connsiteY9" fmla="*/ 1019160 h 1019160"/>
              <a:gd name="connsiteX0" fmla="*/ 0 w 1575792"/>
              <a:gd name="connsiteY0" fmla="*/ 832972 h 899969"/>
              <a:gd name="connsiteX1" fmla="*/ 0 w 1575792"/>
              <a:gd name="connsiteY1" fmla="*/ 94748 h 899969"/>
              <a:gd name="connsiteX2" fmla="*/ 27751 w 1575792"/>
              <a:gd name="connsiteY2" fmla="*/ 27751 h 899969"/>
              <a:gd name="connsiteX3" fmla="*/ 94748 w 1575792"/>
              <a:gd name="connsiteY3" fmla="*/ 0 h 899969"/>
              <a:gd name="connsiteX4" fmla="*/ 1481044 w 1575792"/>
              <a:gd name="connsiteY4" fmla="*/ 0 h 899969"/>
              <a:gd name="connsiteX5" fmla="*/ 1548041 w 1575792"/>
              <a:gd name="connsiteY5" fmla="*/ 27751 h 899969"/>
              <a:gd name="connsiteX6" fmla="*/ 1575792 w 1575792"/>
              <a:gd name="connsiteY6" fmla="*/ 94748 h 899969"/>
              <a:gd name="connsiteX7" fmla="*/ 1575792 w 1575792"/>
              <a:gd name="connsiteY7" fmla="*/ 832972 h 899969"/>
              <a:gd name="connsiteX8" fmla="*/ 1548041 w 1575792"/>
              <a:gd name="connsiteY8" fmla="*/ 899969 h 899969"/>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7" fmla="*/ 1575792 w 1575792"/>
              <a:gd name="connsiteY7" fmla="*/ 832972 h 832972"/>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0" fmla="*/ 0 w 1548041"/>
              <a:gd name="connsiteY0" fmla="*/ 832972 h 832972"/>
              <a:gd name="connsiteX1" fmla="*/ 0 w 1548041"/>
              <a:gd name="connsiteY1" fmla="*/ 94748 h 832972"/>
              <a:gd name="connsiteX2" fmla="*/ 27751 w 1548041"/>
              <a:gd name="connsiteY2" fmla="*/ 27751 h 832972"/>
              <a:gd name="connsiteX3" fmla="*/ 94748 w 1548041"/>
              <a:gd name="connsiteY3" fmla="*/ 0 h 832972"/>
              <a:gd name="connsiteX4" fmla="*/ 1481044 w 1548041"/>
              <a:gd name="connsiteY4" fmla="*/ 0 h 832972"/>
              <a:gd name="connsiteX5" fmla="*/ 1548041 w 1548041"/>
              <a:gd name="connsiteY5" fmla="*/ 27751 h 832972"/>
              <a:gd name="connsiteX0" fmla="*/ 0 w 1481044"/>
              <a:gd name="connsiteY0" fmla="*/ 832972 h 832972"/>
              <a:gd name="connsiteX1" fmla="*/ 0 w 1481044"/>
              <a:gd name="connsiteY1" fmla="*/ 94748 h 832972"/>
              <a:gd name="connsiteX2" fmla="*/ 27751 w 1481044"/>
              <a:gd name="connsiteY2" fmla="*/ 27751 h 832972"/>
              <a:gd name="connsiteX3" fmla="*/ 94748 w 1481044"/>
              <a:gd name="connsiteY3" fmla="*/ 0 h 832972"/>
              <a:gd name="connsiteX4" fmla="*/ 1481044 w 1481044"/>
              <a:gd name="connsiteY4" fmla="*/ 0 h 832972"/>
              <a:gd name="connsiteX0" fmla="*/ 0 w 832972"/>
              <a:gd name="connsiteY0" fmla="*/ 832972 h 832972"/>
              <a:gd name="connsiteX1" fmla="*/ 0 w 832972"/>
              <a:gd name="connsiteY1" fmla="*/ 94748 h 832972"/>
              <a:gd name="connsiteX2" fmla="*/ 27751 w 832972"/>
              <a:gd name="connsiteY2" fmla="*/ 27751 h 832972"/>
              <a:gd name="connsiteX3" fmla="*/ 94748 w 832972"/>
              <a:gd name="connsiteY3" fmla="*/ 0 h 832972"/>
              <a:gd name="connsiteX4" fmla="*/ 832972 w 832972"/>
              <a:gd name="connsiteY4" fmla="*/ 1 h 83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72" h="832972">
                <a:moveTo>
                  <a:pt x="0" y="832972"/>
                </a:moveTo>
                <a:lnTo>
                  <a:pt x="0" y="94748"/>
                </a:lnTo>
                <a:cubicBezTo>
                  <a:pt x="0" y="69619"/>
                  <a:pt x="9982" y="45520"/>
                  <a:pt x="27751" y="27751"/>
                </a:cubicBezTo>
                <a:cubicBezTo>
                  <a:pt x="45520" y="9982"/>
                  <a:pt x="69619" y="0"/>
                  <a:pt x="94748" y="0"/>
                </a:cubicBezTo>
                <a:lnTo>
                  <a:pt x="832972" y="1"/>
                </a:lnTo>
              </a:path>
            </a:pathLst>
          </a:cu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sz="900" dirty="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sp>
        <p:nvSpPr>
          <p:cNvPr id="28" name="Bruin kadertje"/>
          <p:cNvSpPr/>
          <p:nvPr/>
        </p:nvSpPr>
        <p:spPr>
          <a:xfrm flipH="1">
            <a:off x="6043742" y="2676297"/>
            <a:ext cx="832972" cy="832972"/>
          </a:xfrm>
          <a:custGeom>
            <a:avLst/>
            <a:gdLst>
              <a:gd name="connsiteX0" fmla="*/ 0 w 1575792"/>
              <a:gd name="connsiteY0" fmla="*/ 94748 h 927720"/>
              <a:gd name="connsiteX1" fmla="*/ 27751 w 1575792"/>
              <a:gd name="connsiteY1" fmla="*/ 27751 h 927720"/>
              <a:gd name="connsiteX2" fmla="*/ 94748 w 1575792"/>
              <a:gd name="connsiteY2" fmla="*/ 0 h 927720"/>
              <a:gd name="connsiteX3" fmla="*/ 1481044 w 1575792"/>
              <a:gd name="connsiteY3" fmla="*/ 0 h 927720"/>
              <a:gd name="connsiteX4" fmla="*/ 1548041 w 1575792"/>
              <a:gd name="connsiteY4" fmla="*/ 27751 h 927720"/>
              <a:gd name="connsiteX5" fmla="*/ 1575792 w 1575792"/>
              <a:gd name="connsiteY5" fmla="*/ 94748 h 927720"/>
              <a:gd name="connsiteX6" fmla="*/ 1575792 w 1575792"/>
              <a:gd name="connsiteY6" fmla="*/ 832972 h 927720"/>
              <a:gd name="connsiteX7" fmla="*/ 1548041 w 1575792"/>
              <a:gd name="connsiteY7" fmla="*/ 899969 h 927720"/>
              <a:gd name="connsiteX8" fmla="*/ 1481044 w 1575792"/>
              <a:gd name="connsiteY8" fmla="*/ 927720 h 927720"/>
              <a:gd name="connsiteX9" fmla="*/ 94748 w 1575792"/>
              <a:gd name="connsiteY9" fmla="*/ 927720 h 927720"/>
              <a:gd name="connsiteX10" fmla="*/ 27751 w 1575792"/>
              <a:gd name="connsiteY10" fmla="*/ 899969 h 927720"/>
              <a:gd name="connsiteX11" fmla="*/ 0 w 1575792"/>
              <a:gd name="connsiteY11" fmla="*/ 832972 h 927720"/>
              <a:gd name="connsiteX12" fmla="*/ 0 w 1575792"/>
              <a:gd name="connsiteY12" fmla="*/ 94748 h 927720"/>
              <a:gd name="connsiteX0" fmla="*/ 94748 w 1575792"/>
              <a:gd name="connsiteY0" fmla="*/ 927720 h 1019160"/>
              <a:gd name="connsiteX1" fmla="*/ 27751 w 1575792"/>
              <a:gd name="connsiteY1" fmla="*/ 899969 h 1019160"/>
              <a:gd name="connsiteX2" fmla="*/ 0 w 1575792"/>
              <a:gd name="connsiteY2" fmla="*/ 832972 h 1019160"/>
              <a:gd name="connsiteX3" fmla="*/ 0 w 1575792"/>
              <a:gd name="connsiteY3" fmla="*/ 94748 h 1019160"/>
              <a:gd name="connsiteX4" fmla="*/ 27751 w 1575792"/>
              <a:gd name="connsiteY4" fmla="*/ 27751 h 1019160"/>
              <a:gd name="connsiteX5" fmla="*/ 94748 w 1575792"/>
              <a:gd name="connsiteY5" fmla="*/ 0 h 1019160"/>
              <a:gd name="connsiteX6" fmla="*/ 1481044 w 1575792"/>
              <a:gd name="connsiteY6" fmla="*/ 0 h 1019160"/>
              <a:gd name="connsiteX7" fmla="*/ 1548041 w 1575792"/>
              <a:gd name="connsiteY7" fmla="*/ 27751 h 1019160"/>
              <a:gd name="connsiteX8" fmla="*/ 1575792 w 1575792"/>
              <a:gd name="connsiteY8" fmla="*/ 94748 h 1019160"/>
              <a:gd name="connsiteX9" fmla="*/ 1575792 w 1575792"/>
              <a:gd name="connsiteY9" fmla="*/ 832972 h 1019160"/>
              <a:gd name="connsiteX10" fmla="*/ 1548041 w 1575792"/>
              <a:gd name="connsiteY10" fmla="*/ 899969 h 1019160"/>
              <a:gd name="connsiteX11" fmla="*/ 1572484 w 1575792"/>
              <a:gd name="connsiteY11" fmla="*/ 1019160 h 1019160"/>
              <a:gd name="connsiteX0" fmla="*/ 27751 w 1575792"/>
              <a:gd name="connsiteY0" fmla="*/ 899969 h 1019160"/>
              <a:gd name="connsiteX1" fmla="*/ 0 w 1575792"/>
              <a:gd name="connsiteY1" fmla="*/ 832972 h 1019160"/>
              <a:gd name="connsiteX2" fmla="*/ 0 w 1575792"/>
              <a:gd name="connsiteY2" fmla="*/ 94748 h 1019160"/>
              <a:gd name="connsiteX3" fmla="*/ 27751 w 1575792"/>
              <a:gd name="connsiteY3" fmla="*/ 27751 h 1019160"/>
              <a:gd name="connsiteX4" fmla="*/ 94748 w 1575792"/>
              <a:gd name="connsiteY4" fmla="*/ 0 h 1019160"/>
              <a:gd name="connsiteX5" fmla="*/ 1481044 w 1575792"/>
              <a:gd name="connsiteY5" fmla="*/ 0 h 1019160"/>
              <a:gd name="connsiteX6" fmla="*/ 1548041 w 1575792"/>
              <a:gd name="connsiteY6" fmla="*/ 27751 h 1019160"/>
              <a:gd name="connsiteX7" fmla="*/ 1575792 w 1575792"/>
              <a:gd name="connsiteY7" fmla="*/ 94748 h 1019160"/>
              <a:gd name="connsiteX8" fmla="*/ 1575792 w 1575792"/>
              <a:gd name="connsiteY8" fmla="*/ 832972 h 1019160"/>
              <a:gd name="connsiteX9" fmla="*/ 1548041 w 1575792"/>
              <a:gd name="connsiteY9" fmla="*/ 899969 h 1019160"/>
              <a:gd name="connsiteX10" fmla="*/ 1572484 w 1575792"/>
              <a:gd name="connsiteY10" fmla="*/ 1019160 h 1019160"/>
              <a:gd name="connsiteX0" fmla="*/ 0 w 1575792"/>
              <a:gd name="connsiteY0" fmla="*/ 832972 h 1019160"/>
              <a:gd name="connsiteX1" fmla="*/ 0 w 1575792"/>
              <a:gd name="connsiteY1" fmla="*/ 94748 h 1019160"/>
              <a:gd name="connsiteX2" fmla="*/ 27751 w 1575792"/>
              <a:gd name="connsiteY2" fmla="*/ 27751 h 1019160"/>
              <a:gd name="connsiteX3" fmla="*/ 94748 w 1575792"/>
              <a:gd name="connsiteY3" fmla="*/ 0 h 1019160"/>
              <a:gd name="connsiteX4" fmla="*/ 1481044 w 1575792"/>
              <a:gd name="connsiteY4" fmla="*/ 0 h 1019160"/>
              <a:gd name="connsiteX5" fmla="*/ 1548041 w 1575792"/>
              <a:gd name="connsiteY5" fmla="*/ 27751 h 1019160"/>
              <a:gd name="connsiteX6" fmla="*/ 1575792 w 1575792"/>
              <a:gd name="connsiteY6" fmla="*/ 94748 h 1019160"/>
              <a:gd name="connsiteX7" fmla="*/ 1575792 w 1575792"/>
              <a:gd name="connsiteY7" fmla="*/ 832972 h 1019160"/>
              <a:gd name="connsiteX8" fmla="*/ 1548041 w 1575792"/>
              <a:gd name="connsiteY8" fmla="*/ 899969 h 1019160"/>
              <a:gd name="connsiteX9" fmla="*/ 1572484 w 1575792"/>
              <a:gd name="connsiteY9" fmla="*/ 1019160 h 1019160"/>
              <a:gd name="connsiteX0" fmla="*/ 0 w 1575792"/>
              <a:gd name="connsiteY0" fmla="*/ 832972 h 899969"/>
              <a:gd name="connsiteX1" fmla="*/ 0 w 1575792"/>
              <a:gd name="connsiteY1" fmla="*/ 94748 h 899969"/>
              <a:gd name="connsiteX2" fmla="*/ 27751 w 1575792"/>
              <a:gd name="connsiteY2" fmla="*/ 27751 h 899969"/>
              <a:gd name="connsiteX3" fmla="*/ 94748 w 1575792"/>
              <a:gd name="connsiteY3" fmla="*/ 0 h 899969"/>
              <a:gd name="connsiteX4" fmla="*/ 1481044 w 1575792"/>
              <a:gd name="connsiteY4" fmla="*/ 0 h 899969"/>
              <a:gd name="connsiteX5" fmla="*/ 1548041 w 1575792"/>
              <a:gd name="connsiteY5" fmla="*/ 27751 h 899969"/>
              <a:gd name="connsiteX6" fmla="*/ 1575792 w 1575792"/>
              <a:gd name="connsiteY6" fmla="*/ 94748 h 899969"/>
              <a:gd name="connsiteX7" fmla="*/ 1575792 w 1575792"/>
              <a:gd name="connsiteY7" fmla="*/ 832972 h 899969"/>
              <a:gd name="connsiteX8" fmla="*/ 1548041 w 1575792"/>
              <a:gd name="connsiteY8" fmla="*/ 899969 h 899969"/>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7" fmla="*/ 1575792 w 1575792"/>
              <a:gd name="connsiteY7" fmla="*/ 832972 h 832972"/>
              <a:gd name="connsiteX0" fmla="*/ 0 w 1575792"/>
              <a:gd name="connsiteY0" fmla="*/ 832972 h 832972"/>
              <a:gd name="connsiteX1" fmla="*/ 0 w 1575792"/>
              <a:gd name="connsiteY1" fmla="*/ 94748 h 832972"/>
              <a:gd name="connsiteX2" fmla="*/ 27751 w 1575792"/>
              <a:gd name="connsiteY2" fmla="*/ 27751 h 832972"/>
              <a:gd name="connsiteX3" fmla="*/ 94748 w 1575792"/>
              <a:gd name="connsiteY3" fmla="*/ 0 h 832972"/>
              <a:gd name="connsiteX4" fmla="*/ 1481044 w 1575792"/>
              <a:gd name="connsiteY4" fmla="*/ 0 h 832972"/>
              <a:gd name="connsiteX5" fmla="*/ 1548041 w 1575792"/>
              <a:gd name="connsiteY5" fmla="*/ 27751 h 832972"/>
              <a:gd name="connsiteX6" fmla="*/ 1575792 w 1575792"/>
              <a:gd name="connsiteY6" fmla="*/ 94748 h 832972"/>
              <a:gd name="connsiteX0" fmla="*/ 0 w 1548041"/>
              <a:gd name="connsiteY0" fmla="*/ 832972 h 832972"/>
              <a:gd name="connsiteX1" fmla="*/ 0 w 1548041"/>
              <a:gd name="connsiteY1" fmla="*/ 94748 h 832972"/>
              <a:gd name="connsiteX2" fmla="*/ 27751 w 1548041"/>
              <a:gd name="connsiteY2" fmla="*/ 27751 h 832972"/>
              <a:gd name="connsiteX3" fmla="*/ 94748 w 1548041"/>
              <a:gd name="connsiteY3" fmla="*/ 0 h 832972"/>
              <a:gd name="connsiteX4" fmla="*/ 1481044 w 1548041"/>
              <a:gd name="connsiteY4" fmla="*/ 0 h 832972"/>
              <a:gd name="connsiteX5" fmla="*/ 1548041 w 1548041"/>
              <a:gd name="connsiteY5" fmla="*/ 27751 h 832972"/>
              <a:gd name="connsiteX0" fmla="*/ 0 w 1481044"/>
              <a:gd name="connsiteY0" fmla="*/ 832972 h 832972"/>
              <a:gd name="connsiteX1" fmla="*/ 0 w 1481044"/>
              <a:gd name="connsiteY1" fmla="*/ 94748 h 832972"/>
              <a:gd name="connsiteX2" fmla="*/ 27751 w 1481044"/>
              <a:gd name="connsiteY2" fmla="*/ 27751 h 832972"/>
              <a:gd name="connsiteX3" fmla="*/ 94748 w 1481044"/>
              <a:gd name="connsiteY3" fmla="*/ 0 h 832972"/>
              <a:gd name="connsiteX4" fmla="*/ 1481044 w 1481044"/>
              <a:gd name="connsiteY4" fmla="*/ 0 h 832972"/>
              <a:gd name="connsiteX0" fmla="*/ 0 w 832972"/>
              <a:gd name="connsiteY0" fmla="*/ 832972 h 832972"/>
              <a:gd name="connsiteX1" fmla="*/ 0 w 832972"/>
              <a:gd name="connsiteY1" fmla="*/ 94748 h 832972"/>
              <a:gd name="connsiteX2" fmla="*/ 27751 w 832972"/>
              <a:gd name="connsiteY2" fmla="*/ 27751 h 832972"/>
              <a:gd name="connsiteX3" fmla="*/ 94748 w 832972"/>
              <a:gd name="connsiteY3" fmla="*/ 0 h 832972"/>
              <a:gd name="connsiteX4" fmla="*/ 832972 w 832972"/>
              <a:gd name="connsiteY4" fmla="*/ 1 h 832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72" h="832972">
                <a:moveTo>
                  <a:pt x="0" y="832972"/>
                </a:moveTo>
                <a:lnTo>
                  <a:pt x="0" y="94748"/>
                </a:lnTo>
                <a:cubicBezTo>
                  <a:pt x="0" y="69619"/>
                  <a:pt x="9982" y="45520"/>
                  <a:pt x="27751" y="27751"/>
                </a:cubicBezTo>
                <a:cubicBezTo>
                  <a:pt x="45520" y="9982"/>
                  <a:pt x="69619" y="0"/>
                  <a:pt x="94748" y="0"/>
                </a:cubicBezTo>
                <a:lnTo>
                  <a:pt x="832972" y="1"/>
                </a:lnTo>
              </a:path>
            </a:pathLst>
          </a:cu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nl-B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nl-BE" sz="900" dirty="0">
              <a:solidFill>
                <a:schemeClr val="bg1">
                  <a:lumMod val="95000"/>
                </a:schemeClr>
              </a:solidFill>
              <a:effectLst>
                <a:outerShdw blurRad="38100" dist="38100" dir="2700000" algn="tl">
                  <a:srgbClr val="000000">
                    <a:alpha val="43137"/>
                  </a:srgbClr>
                </a:outerShdw>
              </a:effectLst>
              <a:latin typeface="Vista Sans OT Book" pitchFamily="50" charset="0"/>
            </a:endParaRPr>
          </a:p>
        </p:txBody>
      </p:sp>
      <p:cxnSp>
        <p:nvCxnSpPr>
          <p:cNvPr id="29" name="Rechte verbindingslijn 28"/>
          <p:cNvCxnSpPr>
            <a:endCxn id="28" idx="4"/>
          </p:cNvCxnSpPr>
          <p:nvPr/>
        </p:nvCxnSpPr>
        <p:spPr bwMode="auto">
          <a:xfrm>
            <a:off x="3122104" y="2676297"/>
            <a:ext cx="2921638" cy="1"/>
          </a:xfrm>
          <a:prstGeom prst="line">
            <a:avLst/>
          </a:pr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cxnSp>
      <p:sp>
        <p:nvSpPr>
          <p:cNvPr id="17" name="Wit kadertje"/>
          <p:cNvSpPr/>
          <p:nvPr/>
        </p:nvSpPr>
        <p:spPr>
          <a:xfrm>
            <a:off x="6079370" y="3015331"/>
            <a:ext cx="1594688" cy="453650"/>
          </a:xfrm>
          <a:prstGeom prst="roundRect">
            <a:avLst/>
          </a:prstGeom>
          <a:gradFill>
            <a:gsLst>
              <a:gs pos="0">
                <a:srgbClr val="5E9EFF"/>
              </a:gs>
              <a:gs pos="26000">
                <a:srgbClr val="85C2FF"/>
              </a:gs>
              <a:gs pos="84000">
                <a:srgbClr val="C4D6EB"/>
              </a:gs>
              <a:gs pos="100000">
                <a:srgbClr val="FFEBFA"/>
              </a:gs>
            </a:gsLst>
            <a:lin ang="2700000" scaled="0"/>
          </a:gradFill>
          <a:ln w="19050">
            <a:solidFill>
              <a:srgbClr val="888888"/>
            </a:solidFill>
          </a:ln>
          <a:effectLst>
            <a:outerShdw blurRad="76200" dist="25400" dir="54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dirty="0" smtClean="0">
                <a:solidFill>
                  <a:schemeClr val="tx1">
                    <a:lumMod val="65000"/>
                    <a:lumOff val="35000"/>
                  </a:schemeClr>
                </a:solidFill>
                <a:latin typeface="Verdana" pitchFamily="34" charset="0"/>
                <a:ea typeface="Verdana" pitchFamily="34" charset="0"/>
                <a:cs typeface="Verdana" pitchFamily="34" charset="0"/>
              </a:rPr>
              <a:t>Visserij</a:t>
            </a:r>
            <a:endParaRPr lang="nl-BE" sz="1000" b="1" cap="all" dirty="0">
              <a:solidFill>
                <a:schemeClr val="tx1">
                  <a:lumMod val="65000"/>
                  <a:lumOff val="35000"/>
                </a:schemeClr>
              </a:solidFill>
              <a:latin typeface="Verdana" pitchFamily="34" charset="0"/>
              <a:ea typeface="Verdana" pitchFamily="34" charset="0"/>
              <a:cs typeface="Verdana" pitchFamily="34" charset="0"/>
            </a:endParaRPr>
          </a:p>
        </p:txBody>
      </p:sp>
      <p:sp>
        <p:nvSpPr>
          <p:cNvPr id="16" name="Wit kadertje"/>
          <p:cNvSpPr/>
          <p:nvPr/>
        </p:nvSpPr>
        <p:spPr>
          <a:xfrm>
            <a:off x="1641322" y="3024386"/>
            <a:ext cx="1594688" cy="453650"/>
          </a:xfrm>
          <a:prstGeom prst="roundRect">
            <a:avLst/>
          </a:prstGeom>
          <a:gradFill flip="none" rotWithShape="1">
            <a:gsLst>
              <a:gs pos="0">
                <a:srgbClr val="DDEBCF"/>
              </a:gs>
              <a:gs pos="85000">
                <a:srgbClr val="9CB86E"/>
              </a:gs>
              <a:gs pos="100000">
                <a:srgbClr val="156B13"/>
              </a:gs>
            </a:gsLst>
            <a:lin ang="2700000" scaled="0"/>
            <a:tileRect/>
          </a:gradFill>
          <a:ln w="19050">
            <a:solidFill>
              <a:srgbClr val="888888"/>
            </a:solidFill>
          </a:ln>
          <a:effectLst>
            <a:outerShdw blurRad="76200" dist="25400" dir="5400000" algn="t"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00" b="1" cap="all" dirty="0" smtClean="0">
                <a:solidFill>
                  <a:schemeClr val="tx1">
                    <a:lumMod val="65000"/>
                    <a:lumOff val="35000"/>
                  </a:schemeClr>
                </a:solidFill>
                <a:latin typeface="Verdana" pitchFamily="34" charset="0"/>
                <a:ea typeface="Verdana" pitchFamily="34" charset="0"/>
                <a:cs typeface="Verdana" pitchFamily="34" charset="0"/>
              </a:rPr>
              <a:t>Landbouw</a:t>
            </a:r>
            <a:endParaRPr lang="nl-BE" sz="1000" b="1" cap="all" dirty="0">
              <a:solidFill>
                <a:schemeClr val="tx1">
                  <a:lumMod val="65000"/>
                  <a:lumOff val="35000"/>
                </a:schemeClr>
              </a:solidFill>
              <a:latin typeface="Verdana" pitchFamily="34" charset="0"/>
              <a:ea typeface="Verdana" pitchFamily="34" charset="0"/>
              <a:cs typeface="Verdana" pitchFamily="34" charset="0"/>
            </a:endParaRPr>
          </a:p>
        </p:txBody>
      </p:sp>
      <p:cxnSp>
        <p:nvCxnSpPr>
          <p:cNvPr id="21" name="Rechte verbindingslijn 20"/>
          <p:cNvCxnSpPr>
            <a:stCxn id="16" idx="2"/>
          </p:cNvCxnSpPr>
          <p:nvPr/>
        </p:nvCxnSpPr>
        <p:spPr bwMode="auto">
          <a:xfrm>
            <a:off x="2438666" y="3478036"/>
            <a:ext cx="0" cy="238902"/>
          </a:xfrm>
          <a:prstGeom prst="line">
            <a:avLst/>
          </a:pr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2" name="Rechte verbindingslijn 31"/>
          <p:cNvCxnSpPr>
            <a:stCxn id="5" idx="2"/>
          </p:cNvCxnSpPr>
          <p:nvPr/>
        </p:nvCxnSpPr>
        <p:spPr bwMode="auto">
          <a:xfrm>
            <a:off x="4788482" y="2502210"/>
            <a:ext cx="0" cy="174088"/>
          </a:xfrm>
          <a:prstGeom prst="line">
            <a:avLst/>
          </a:pr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cxnSp>
      <p:cxnSp>
        <p:nvCxnSpPr>
          <p:cNvPr id="35" name="Rechte verbindingslijn 34"/>
          <p:cNvCxnSpPr>
            <a:stCxn id="17" idx="2"/>
            <a:endCxn id="14" idx="0"/>
          </p:cNvCxnSpPr>
          <p:nvPr/>
        </p:nvCxnSpPr>
        <p:spPr bwMode="auto">
          <a:xfrm>
            <a:off x="6876714" y="3468981"/>
            <a:ext cx="1905" cy="488910"/>
          </a:xfrm>
          <a:prstGeom prst="line">
            <a:avLst/>
          </a:prstGeom>
          <a:noFill/>
          <a:ln w="22225">
            <a:solidFill>
              <a:schemeClr val="tx1">
                <a:lumMod val="65000"/>
                <a:lumOff val="35000"/>
              </a:schemeClr>
            </a:solidFill>
          </a:ln>
          <a:effectLst/>
        </p:spPr>
        <p:style>
          <a:lnRef idx="2">
            <a:schemeClr val="accent1">
              <a:shade val="50000"/>
            </a:schemeClr>
          </a:lnRef>
          <a:fillRef idx="1">
            <a:schemeClr val="accent1"/>
          </a:fillRef>
          <a:effectRef idx="0">
            <a:schemeClr val="accent1"/>
          </a:effectRef>
          <a:fontRef idx="minor">
            <a:schemeClr val="lt1"/>
          </a:fontRef>
        </p:style>
      </p:cxnSp>
      <p:grpSp>
        <p:nvGrpSpPr>
          <p:cNvPr id="30" name="Groep 29"/>
          <p:cNvGrpSpPr/>
          <p:nvPr/>
        </p:nvGrpSpPr>
        <p:grpSpPr>
          <a:xfrm>
            <a:off x="6043742" y="5263835"/>
            <a:ext cx="1389394" cy="741010"/>
            <a:chOff x="1710912" y="2900927"/>
            <a:chExt cx="1411448" cy="705724"/>
          </a:xfrm>
        </p:grpSpPr>
        <p:sp>
          <p:nvSpPr>
            <p:cNvPr id="31" name="Rechthoek 30"/>
            <p:cNvSpPr/>
            <p:nvPr/>
          </p:nvSpPr>
          <p:spPr>
            <a:xfrm>
              <a:off x="1710912" y="2900927"/>
              <a:ext cx="1411448" cy="705724"/>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33" name="Rechthoek 32"/>
            <p:cNvSpPr/>
            <p:nvPr/>
          </p:nvSpPr>
          <p:spPr>
            <a:xfrm>
              <a:off x="1710912" y="2900927"/>
              <a:ext cx="1411448" cy="7057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875" tIns="15875" rIns="15875" bIns="15875" numCol="1" spcCol="1270" anchor="ctr" anchorCtr="0">
              <a:noAutofit/>
            </a:bodyPr>
            <a:lstStyle/>
            <a:p>
              <a:pPr defTabSz="1111250" eaLnBrk="1" fontAlgn="auto" hangingPunct="1">
                <a:lnSpc>
                  <a:spcPct val="90000"/>
                </a:lnSpc>
                <a:spcAft>
                  <a:spcPct val="35000"/>
                </a:spcAft>
              </a:pPr>
              <a:r>
                <a:rPr lang="nl-BE" sz="2000" b="1" dirty="0" smtClean="0">
                  <a:solidFill>
                    <a:schemeClr val="accent5"/>
                  </a:solidFill>
                  <a:latin typeface="Verdana" pitchFamily="34" charset="0"/>
                  <a:ea typeface="Verdana" pitchFamily="34" charset="0"/>
                  <a:cs typeface="Verdana" pitchFamily="34" charset="0"/>
                </a:rPr>
                <a:t>EVF-FIVA</a:t>
              </a:r>
              <a:endParaRPr lang="nl-BE" sz="2000" b="1" dirty="0">
                <a:solidFill>
                  <a:schemeClr val="accent5"/>
                </a:solidFill>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2718830625"/>
      </p:ext>
    </p:extLst>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VLAAMS AQUACULTUURPLATFORM: SSAQ</a:t>
            </a:r>
            <a:endParaRPr lang="nl-BE" dirty="0"/>
          </a:p>
        </p:txBody>
      </p:sp>
      <p:sp>
        <p:nvSpPr>
          <p:cNvPr id="3" name="Tijdelijke aanduiding voor inhoud 2"/>
          <p:cNvSpPr>
            <a:spLocks noGrp="1"/>
          </p:cNvSpPr>
          <p:nvPr>
            <p:ph idx="1"/>
          </p:nvPr>
        </p:nvSpPr>
        <p:spPr/>
        <p:txBody>
          <a:bodyPr/>
          <a:lstStyle/>
          <a:p>
            <a:pPr lvl="2"/>
            <a:endParaRPr lang="nl-BE" dirty="0"/>
          </a:p>
          <a:p>
            <a:pPr lvl="2"/>
            <a:endParaRPr lang="nl-BE" dirty="0" smtClean="0"/>
          </a:p>
          <a:p>
            <a:pPr lvl="2"/>
            <a:endParaRPr lang="nl-BE" dirty="0"/>
          </a:p>
          <a:p>
            <a:pPr lvl="2"/>
            <a:endParaRPr lang="nl-BE" dirty="0" smtClean="0"/>
          </a:p>
          <a:p>
            <a:pPr lvl="1"/>
            <a:endParaRPr lang="nl-BE" dirty="0"/>
          </a:p>
        </p:txBody>
      </p:sp>
      <p:pic>
        <p:nvPicPr>
          <p:cNvPr id="8" name="Picture 2"/>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045" y="1439863"/>
            <a:ext cx="6705859" cy="4860925"/>
          </a:xfrm>
          <a:prstGeom prst="rect">
            <a:avLst/>
          </a:prstGeom>
          <a:noFill/>
          <a:ln w="9525">
            <a:noFill/>
            <a:miter lim="800000"/>
            <a:headEnd/>
            <a:tailEnd/>
          </a:ln>
          <a:effectLst/>
          <a:extLst/>
        </p:spPr>
      </p:pic>
    </p:spTree>
    <p:extLst>
      <p:ext uri="{BB962C8B-B14F-4D97-AF65-F5344CB8AC3E}">
        <p14:creationId xmlns:p14="http://schemas.microsoft.com/office/powerpoint/2010/main" val="3043792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VLAAMS AQUACULTUURPLATFORM: SSAQ</a:t>
            </a:r>
            <a:endParaRPr lang="nl-BE" dirty="0"/>
          </a:p>
        </p:txBody>
      </p:sp>
      <p:sp>
        <p:nvSpPr>
          <p:cNvPr id="3" name="Tijdelijke aanduiding voor inhoud 2"/>
          <p:cNvSpPr>
            <a:spLocks noGrp="1"/>
          </p:cNvSpPr>
          <p:nvPr>
            <p:ph idx="1"/>
          </p:nvPr>
        </p:nvSpPr>
        <p:spPr/>
        <p:txBody>
          <a:bodyPr/>
          <a:lstStyle/>
          <a:p>
            <a:r>
              <a:rPr lang="nl-BE" dirty="0" smtClean="0"/>
              <a:t>STRATEGISCHE STUURGROEP VOOR AQUACULTUUR (SSAQ)</a:t>
            </a:r>
          </a:p>
          <a:p>
            <a:pPr lvl="1"/>
            <a:r>
              <a:rPr lang="nl-BE" dirty="0" smtClean="0">
                <a:solidFill>
                  <a:srgbClr val="FF0000"/>
                </a:solidFill>
              </a:rPr>
              <a:t>Werkgroep visie:  voorstelling visietekst op 22 mei 2013 met </a:t>
            </a:r>
          </a:p>
          <a:p>
            <a:pPr lvl="2"/>
            <a:r>
              <a:rPr lang="nl-BE" dirty="0" smtClean="0">
                <a:solidFill>
                  <a:srgbClr val="FF0000"/>
                </a:solidFill>
              </a:rPr>
              <a:t>4 beleidsprioriteiten:</a:t>
            </a:r>
          </a:p>
          <a:p>
            <a:pPr lvl="3"/>
            <a:r>
              <a:rPr lang="nl-BE" i="1" dirty="0"/>
              <a:t>Kennisinnovatie en -implementatie voor een marktgerichte uitbouw van de aquacultuursector</a:t>
            </a:r>
          </a:p>
          <a:p>
            <a:pPr lvl="3"/>
            <a:r>
              <a:rPr lang="nl-BE" i="1" dirty="0"/>
              <a:t>Duurzaamheid: het combineren van ecologische en economische efficiëntie</a:t>
            </a:r>
          </a:p>
          <a:p>
            <a:pPr lvl="3"/>
            <a:r>
              <a:rPr lang="nl-BE" i="1" dirty="0"/>
              <a:t>Ondernemerschap: informatie en implementatie</a:t>
            </a:r>
          </a:p>
          <a:p>
            <a:pPr lvl="3"/>
            <a:r>
              <a:rPr lang="nl-BE" i="1" dirty="0"/>
              <a:t>Welzijn en gezondheid van dier en </a:t>
            </a:r>
            <a:r>
              <a:rPr lang="nl-BE" i="1" dirty="0" smtClean="0"/>
              <a:t>mens</a:t>
            </a:r>
            <a:endParaRPr lang="nl-BE" dirty="0" smtClean="0"/>
          </a:p>
          <a:p>
            <a:pPr lvl="2"/>
            <a:r>
              <a:rPr lang="nl-BE" dirty="0" smtClean="0">
                <a:solidFill>
                  <a:srgbClr val="FF0000"/>
                </a:solidFill>
              </a:rPr>
              <a:t>10 actiepunten: </a:t>
            </a:r>
            <a:r>
              <a:rPr lang="nl-BE" i="1" dirty="0"/>
              <a:t>milieuvriendelijke aquacultuurmethodes, </a:t>
            </a:r>
            <a:r>
              <a:rPr lang="nl-BE" i="1" dirty="0" smtClean="0"/>
              <a:t>ontwikkelen kweekmethodes merkers en monitoringsystemen, </a:t>
            </a:r>
            <a:r>
              <a:rPr lang="nl-BE" i="1" dirty="0"/>
              <a:t>slimme aquacultuurclusters, netwerk praktijkcentra aquacultuur, afstemming wetgeving, locaties </a:t>
            </a:r>
            <a:r>
              <a:rPr lang="nl-BE" i="1" dirty="0" smtClean="0"/>
              <a:t>voor </a:t>
            </a:r>
            <a:r>
              <a:rPr lang="nl-BE" i="1" dirty="0" err="1" smtClean="0"/>
              <a:t>maricultuur</a:t>
            </a:r>
            <a:r>
              <a:rPr lang="nl-BE" i="1" dirty="0" smtClean="0"/>
              <a:t> identificeren</a:t>
            </a:r>
            <a:r>
              <a:rPr lang="nl-BE" i="1" dirty="0"/>
              <a:t>, pootgoedproductiecentrum, </a:t>
            </a:r>
            <a:r>
              <a:rPr lang="nl-BE" i="1" dirty="0" err="1"/>
              <a:t>vermarktingsstrategieën</a:t>
            </a:r>
            <a:r>
              <a:rPr lang="nl-BE" i="1" dirty="0"/>
              <a:t>, identificatie rol Vlaamse overheid, beroepsorganisatie</a:t>
            </a:r>
          </a:p>
          <a:p>
            <a:pPr lvl="2"/>
            <a:endParaRPr lang="nl-BE" dirty="0"/>
          </a:p>
          <a:p>
            <a:pPr lvl="2"/>
            <a:endParaRPr lang="nl-BE" dirty="0" smtClean="0"/>
          </a:p>
          <a:p>
            <a:pPr lvl="2"/>
            <a:endParaRPr lang="nl-BE" dirty="0"/>
          </a:p>
          <a:p>
            <a:pPr lvl="2"/>
            <a:endParaRPr lang="nl-BE" dirty="0" smtClean="0"/>
          </a:p>
          <a:p>
            <a:pPr lvl="1"/>
            <a:endParaRPr lang="nl-BE" dirty="0"/>
          </a:p>
        </p:txBody>
      </p:sp>
    </p:spTree>
    <p:extLst>
      <p:ext uri="{BB962C8B-B14F-4D97-AF65-F5344CB8AC3E}">
        <p14:creationId xmlns:p14="http://schemas.microsoft.com/office/powerpoint/2010/main" val="940278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VLAAMS AQUACULTUURPLATFORM: SSAQ</a:t>
            </a:r>
            <a:endParaRPr lang="nl-BE" dirty="0"/>
          </a:p>
        </p:txBody>
      </p:sp>
      <p:sp>
        <p:nvSpPr>
          <p:cNvPr id="3" name="Tijdelijke aanduiding voor inhoud 2"/>
          <p:cNvSpPr>
            <a:spLocks noGrp="1"/>
          </p:cNvSpPr>
          <p:nvPr>
            <p:ph idx="1"/>
          </p:nvPr>
        </p:nvSpPr>
        <p:spPr/>
        <p:txBody>
          <a:bodyPr/>
          <a:lstStyle/>
          <a:p>
            <a:r>
              <a:rPr lang="nl-BE" dirty="0" smtClean="0">
                <a:solidFill>
                  <a:srgbClr val="002060"/>
                </a:solidFill>
              </a:rPr>
              <a:t>STRATEGISCHE STUURGROEP VOOR AQUACULTUUR (SSAQ)</a:t>
            </a:r>
          </a:p>
          <a:p>
            <a:pPr lvl="2"/>
            <a:endParaRPr lang="nl-BE" dirty="0" smtClean="0"/>
          </a:p>
          <a:p>
            <a:pPr lvl="1"/>
            <a:r>
              <a:rPr lang="nl-BE" dirty="0" smtClean="0">
                <a:solidFill>
                  <a:srgbClr val="FF0000"/>
                </a:solidFill>
              </a:rPr>
              <a:t>Werkgroep wetgeving</a:t>
            </a:r>
          </a:p>
          <a:p>
            <a:pPr lvl="2"/>
            <a:r>
              <a:rPr lang="nl-BE" dirty="0" err="1" smtClean="0">
                <a:solidFill>
                  <a:srgbClr val="002060"/>
                </a:solidFill>
              </a:rPr>
              <a:t>Vlarem</a:t>
            </a:r>
            <a:endParaRPr lang="nl-BE" dirty="0" smtClean="0">
              <a:solidFill>
                <a:srgbClr val="002060"/>
              </a:solidFill>
            </a:endParaRPr>
          </a:p>
          <a:p>
            <a:pPr lvl="2"/>
            <a:r>
              <a:rPr lang="nl-BE" dirty="0" smtClean="0">
                <a:solidFill>
                  <a:srgbClr val="002060"/>
                </a:solidFill>
              </a:rPr>
              <a:t>Ruimtelijke ordening</a:t>
            </a:r>
          </a:p>
          <a:p>
            <a:pPr lvl="2"/>
            <a:r>
              <a:rPr lang="nl-BE" dirty="0" smtClean="0">
                <a:solidFill>
                  <a:srgbClr val="002060"/>
                </a:solidFill>
              </a:rPr>
              <a:t>Diergezondheid</a:t>
            </a:r>
          </a:p>
          <a:p>
            <a:pPr lvl="2"/>
            <a:r>
              <a:rPr lang="nl-BE" dirty="0" smtClean="0">
                <a:solidFill>
                  <a:srgbClr val="002060"/>
                </a:solidFill>
              </a:rPr>
              <a:t>Slimme aquacultuurclusters/</a:t>
            </a:r>
            <a:r>
              <a:rPr lang="nl-BE" dirty="0" err="1" smtClean="0">
                <a:solidFill>
                  <a:srgbClr val="002060"/>
                </a:solidFill>
              </a:rPr>
              <a:t>aquaparks</a:t>
            </a:r>
            <a:endParaRPr lang="nl-BE" dirty="0" smtClean="0">
              <a:solidFill>
                <a:srgbClr val="002060"/>
              </a:solidFill>
            </a:endParaRPr>
          </a:p>
          <a:p>
            <a:pPr lvl="2"/>
            <a:r>
              <a:rPr lang="nl-BE" dirty="0" smtClean="0">
                <a:solidFill>
                  <a:srgbClr val="002060"/>
                </a:solidFill>
              </a:rPr>
              <a:t>Enquête knelpunten wetgeving</a:t>
            </a:r>
          </a:p>
          <a:p>
            <a:pPr lvl="1"/>
            <a:endParaRPr lang="nl-BE" dirty="0" smtClean="0"/>
          </a:p>
          <a:p>
            <a:pPr lvl="1"/>
            <a:endParaRPr lang="nl-BE" dirty="0"/>
          </a:p>
          <a:p>
            <a:pPr lvl="1"/>
            <a:endParaRPr lang="nl-BE" dirty="0"/>
          </a:p>
        </p:txBody>
      </p:sp>
    </p:spTree>
    <p:extLst>
      <p:ext uri="{BB962C8B-B14F-4D97-AF65-F5344CB8AC3E}">
        <p14:creationId xmlns:p14="http://schemas.microsoft.com/office/powerpoint/2010/main" val="1310771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VLAAMS AQUACULTUURPLATFORM: SSAQ</a:t>
            </a:r>
            <a:endParaRPr lang="nl-BE" dirty="0"/>
          </a:p>
        </p:txBody>
      </p:sp>
      <p:sp>
        <p:nvSpPr>
          <p:cNvPr id="3" name="Tijdelijke aanduiding voor inhoud 2"/>
          <p:cNvSpPr>
            <a:spLocks noGrp="1"/>
          </p:cNvSpPr>
          <p:nvPr>
            <p:ph idx="1"/>
          </p:nvPr>
        </p:nvSpPr>
        <p:spPr/>
        <p:txBody>
          <a:bodyPr/>
          <a:lstStyle/>
          <a:p>
            <a:r>
              <a:rPr lang="nl-BE" dirty="0" smtClean="0">
                <a:solidFill>
                  <a:srgbClr val="002060"/>
                </a:solidFill>
              </a:rPr>
              <a:t>STRATEGISCHE STUURGROEP VOOR AQUACULTUUR (SSAQ)</a:t>
            </a:r>
          </a:p>
          <a:p>
            <a:pPr lvl="1"/>
            <a:r>
              <a:rPr lang="nl-BE" dirty="0" smtClean="0">
                <a:solidFill>
                  <a:srgbClr val="FF0000"/>
                </a:solidFill>
              </a:rPr>
              <a:t>Werkgroep onderzoek en onderwijs</a:t>
            </a:r>
          </a:p>
          <a:p>
            <a:pPr lvl="2"/>
            <a:r>
              <a:rPr lang="nl-BE" dirty="0">
                <a:solidFill>
                  <a:srgbClr val="002060"/>
                </a:solidFill>
              </a:rPr>
              <a:t>i</a:t>
            </a:r>
            <a:r>
              <a:rPr lang="nl-BE" dirty="0" smtClean="0">
                <a:solidFill>
                  <a:srgbClr val="002060"/>
                </a:solidFill>
              </a:rPr>
              <a:t>nventaris bestaand onderzoek opmaken</a:t>
            </a:r>
          </a:p>
          <a:p>
            <a:pPr lvl="2"/>
            <a:r>
              <a:rPr lang="nl-BE" dirty="0" err="1">
                <a:solidFill>
                  <a:srgbClr val="002060"/>
                </a:solidFill>
              </a:rPr>
              <a:t>o</a:t>
            </a:r>
            <a:r>
              <a:rPr lang="nl-BE" dirty="0" err="1" smtClean="0">
                <a:solidFill>
                  <a:srgbClr val="002060"/>
                </a:solidFill>
              </a:rPr>
              <a:t>plijsting</a:t>
            </a:r>
            <a:r>
              <a:rPr lang="nl-BE" dirty="0" smtClean="0">
                <a:solidFill>
                  <a:srgbClr val="002060"/>
                </a:solidFill>
              </a:rPr>
              <a:t> nuttige/nodige onderzoeken</a:t>
            </a:r>
            <a:endParaRPr lang="nl-BE" dirty="0">
              <a:solidFill>
                <a:srgbClr val="002060"/>
              </a:solidFill>
            </a:endParaRPr>
          </a:p>
          <a:p>
            <a:pPr marL="447675" lvl="1" indent="0">
              <a:buNone/>
            </a:pPr>
            <a:r>
              <a:rPr lang="nl-BE" dirty="0" smtClean="0">
                <a:solidFill>
                  <a:srgbClr val="002060"/>
                </a:solidFill>
              </a:rPr>
              <a:t>            prioriteitenlijst onderzoeksactiviteiten</a:t>
            </a:r>
          </a:p>
          <a:p>
            <a:pPr marL="447675" lvl="1" indent="0">
              <a:buNone/>
            </a:pPr>
            <a:endParaRPr lang="nl-BE" dirty="0" smtClean="0"/>
          </a:p>
          <a:p>
            <a:pPr lvl="1"/>
            <a:endParaRPr lang="nl-BE" dirty="0"/>
          </a:p>
          <a:p>
            <a:pPr lvl="1"/>
            <a:endParaRPr lang="nl-BE" dirty="0" smtClean="0"/>
          </a:p>
          <a:p>
            <a:pPr lvl="1"/>
            <a:endParaRPr lang="nl-BE" dirty="0"/>
          </a:p>
          <a:p>
            <a:pPr lvl="1"/>
            <a:endParaRPr lang="nl-BE" dirty="0"/>
          </a:p>
        </p:txBody>
      </p:sp>
      <p:sp>
        <p:nvSpPr>
          <p:cNvPr id="4" name="PIJL-RECHTS 3"/>
          <p:cNvSpPr/>
          <p:nvPr/>
        </p:nvSpPr>
        <p:spPr bwMode="auto">
          <a:xfrm>
            <a:off x="1332210" y="3240410"/>
            <a:ext cx="288032" cy="72008"/>
          </a:xfrm>
          <a:prstGeom prst="rightArrow">
            <a:avLst/>
          </a:prstGeom>
          <a:ln w="101600">
            <a:miter lim="800000"/>
          </a:ln>
        </p:spPr>
        <p:style>
          <a:lnRef idx="2">
            <a:schemeClr val="accent3"/>
          </a:lnRef>
          <a:fillRef idx="1">
            <a:schemeClr val="lt1"/>
          </a:fillRef>
          <a:effectRef idx="0">
            <a:schemeClr val="accent3"/>
          </a:effectRef>
          <a:fontRef idx="minor">
            <a:schemeClr val="dk1"/>
          </a:fontRef>
        </p:style>
        <p:txBody>
          <a:bodyPr rtlCol="0" anchor="ctr"/>
          <a:lstStyle/>
          <a:p>
            <a:pPr marL="457200" marR="0" indent="-457200" algn="ctr" eaLnBrk="1" fontAlgn="base" hangingPunct="1">
              <a:lnSpc>
                <a:spcPct val="100000"/>
              </a:lnSpc>
              <a:spcBef>
                <a:spcPct val="0"/>
              </a:spcBef>
              <a:spcAft>
                <a:spcPct val="0"/>
              </a:spcAft>
              <a:buClrTx/>
              <a:buSzTx/>
              <a:buFont typeface="Arial" pitchFamily="34" charset="0"/>
              <a:buChar char="•"/>
              <a:tabLst/>
            </a:pPr>
            <a:endParaRPr lang="nl-BE" dirty="0" smtClean="0">
              <a:solidFill>
                <a:schemeClr val="tx1">
                  <a:lumMod val="65000"/>
                  <a:lumOff val="35000"/>
                </a:schemeClr>
              </a:solidFill>
              <a:latin typeface="Verdana" pitchFamily="34" charset="0"/>
            </a:endParaRPr>
          </a:p>
        </p:txBody>
      </p:sp>
    </p:spTree>
    <p:extLst>
      <p:ext uri="{BB962C8B-B14F-4D97-AF65-F5344CB8AC3E}">
        <p14:creationId xmlns:p14="http://schemas.microsoft.com/office/powerpoint/2010/main" val="241881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VLAAMS AQUACULTUURPLATFORM: SSAQ</a:t>
            </a:r>
            <a:endParaRPr lang="nl-BE" dirty="0"/>
          </a:p>
        </p:txBody>
      </p:sp>
      <p:sp>
        <p:nvSpPr>
          <p:cNvPr id="3" name="Tijdelijke aanduiding voor inhoud 2"/>
          <p:cNvSpPr>
            <a:spLocks noGrp="1"/>
          </p:cNvSpPr>
          <p:nvPr>
            <p:ph idx="1"/>
          </p:nvPr>
        </p:nvSpPr>
        <p:spPr/>
        <p:txBody>
          <a:bodyPr/>
          <a:lstStyle/>
          <a:p>
            <a:r>
              <a:rPr lang="nl-BE" dirty="0" smtClean="0">
                <a:solidFill>
                  <a:srgbClr val="002060"/>
                </a:solidFill>
              </a:rPr>
              <a:t>STRATEGISCHE STUURGROEP VOOR AQUACULTUUR (SSAQ)</a:t>
            </a:r>
          </a:p>
          <a:p>
            <a:pPr marL="447675" lvl="1" indent="0">
              <a:buNone/>
            </a:pPr>
            <a:endParaRPr lang="nl-BE" dirty="0" smtClean="0"/>
          </a:p>
          <a:p>
            <a:pPr lvl="1"/>
            <a:r>
              <a:rPr lang="nl-BE" dirty="0" smtClean="0">
                <a:solidFill>
                  <a:srgbClr val="FF0000"/>
                </a:solidFill>
              </a:rPr>
              <a:t>Werkgroep aanspreekpunt</a:t>
            </a:r>
          </a:p>
          <a:p>
            <a:pPr lvl="2"/>
            <a:r>
              <a:rPr lang="nl-BE" dirty="0" smtClean="0">
                <a:solidFill>
                  <a:srgbClr val="002060"/>
                </a:solidFill>
              </a:rPr>
              <a:t>eerstelijns (subsidies, …) advies bij Vlaamse overheid via:</a:t>
            </a:r>
          </a:p>
          <a:p>
            <a:pPr lvl="3"/>
            <a:r>
              <a:rPr lang="nl-BE" i="1" dirty="0" smtClean="0">
                <a:solidFill>
                  <a:srgbClr val="002060"/>
                </a:solidFill>
              </a:rPr>
              <a:t>Tel </a:t>
            </a:r>
            <a:r>
              <a:rPr lang="nl-BE" i="1" dirty="0" err="1" smtClean="0">
                <a:solidFill>
                  <a:srgbClr val="002060"/>
                </a:solidFill>
              </a:rPr>
              <a:t>nr</a:t>
            </a:r>
            <a:endParaRPr lang="nl-BE" i="1" dirty="0" smtClean="0">
              <a:solidFill>
                <a:srgbClr val="002060"/>
              </a:solidFill>
            </a:endParaRPr>
          </a:p>
          <a:p>
            <a:pPr lvl="3"/>
            <a:r>
              <a:rPr lang="nl-BE" i="1" dirty="0" smtClean="0">
                <a:solidFill>
                  <a:srgbClr val="002060"/>
                </a:solidFill>
              </a:rPr>
              <a:t>Invulformulier op aquacultuurvlaanderen.be</a:t>
            </a:r>
          </a:p>
          <a:p>
            <a:pPr lvl="3"/>
            <a:r>
              <a:rPr lang="nl-BE" i="1" dirty="0" smtClean="0">
                <a:solidFill>
                  <a:srgbClr val="002060"/>
                </a:solidFill>
              </a:rPr>
              <a:t>Uitgebreide website met </a:t>
            </a:r>
            <a:r>
              <a:rPr lang="nl-BE" i="1" dirty="0" err="1" smtClean="0">
                <a:solidFill>
                  <a:srgbClr val="002060"/>
                </a:solidFill>
              </a:rPr>
              <a:t>oa</a:t>
            </a:r>
            <a:r>
              <a:rPr lang="nl-BE" i="1" dirty="0" smtClean="0">
                <a:solidFill>
                  <a:srgbClr val="002060"/>
                </a:solidFill>
              </a:rPr>
              <a:t> </a:t>
            </a:r>
            <a:r>
              <a:rPr lang="nl-BE" i="1" dirty="0" err="1" smtClean="0">
                <a:solidFill>
                  <a:srgbClr val="002060"/>
                </a:solidFill>
              </a:rPr>
              <a:t>FAQs</a:t>
            </a:r>
            <a:endParaRPr lang="nl-BE" i="1" dirty="0" smtClean="0">
              <a:solidFill>
                <a:srgbClr val="002060"/>
              </a:solidFill>
            </a:endParaRPr>
          </a:p>
          <a:p>
            <a:pPr lvl="2"/>
            <a:r>
              <a:rPr lang="nl-BE" dirty="0" smtClean="0">
                <a:solidFill>
                  <a:srgbClr val="002060"/>
                </a:solidFill>
              </a:rPr>
              <a:t>vaktechnisch advies: consulent + netwerk van specialisten</a:t>
            </a:r>
          </a:p>
          <a:p>
            <a:pPr lvl="2"/>
            <a:endParaRPr lang="nl-BE" dirty="0">
              <a:solidFill>
                <a:srgbClr val="002060"/>
              </a:solidFill>
            </a:endParaRPr>
          </a:p>
          <a:p>
            <a:pPr lvl="2"/>
            <a:endParaRPr lang="nl-BE" dirty="0" smtClean="0"/>
          </a:p>
          <a:p>
            <a:pPr lvl="1"/>
            <a:endParaRPr lang="nl-BE" dirty="0" smtClean="0"/>
          </a:p>
          <a:p>
            <a:pPr lvl="1"/>
            <a:endParaRPr lang="nl-BE" dirty="0"/>
          </a:p>
          <a:p>
            <a:pPr lvl="1"/>
            <a:endParaRPr lang="nl-BE" dirty="0" smtClean="0"/>
          </a:p>
          <a:p>
            <a:pPr lvl="1"/>
            <a:endParaRPr lang="nl-BE" dirty="0"/>
          </a:p>
          <a:p>
            <a:pPr lvl="1"/>
            <a:endParaRPr lang="nl-BE" dirty="0"/>
          </a:p>
        </p:txBody>
      </p:sp>
    </p:spTree>
    <p:extLst>
      <p:ext uri="{BB962C8B-B14F-4D97-AF65-F5344CB8AC3E}">
        <p14:creationId xmlns:p14="http://schemas.microsoft.com/office/powerpoint/2010/main" val="3714257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LV-Presentatie">
  <a:themeElements>
    <a:clrScheme name="Landbouw en Visserij">
      <a:dk1>
        <a:sysClr val="windowText" lastClr="000000"/>
      </a:dk1>
      <a:lt1>
        <a:sysClr val="window" lastClr="FFFFFF"/>
      </a:lt1>
      <a:dk2>
        <a:srgbClr val="583119"/>
      </a:dk2>
      <a:lt2>
        <a:srgbClr val="F4EED8"/>
      </a:lt2>
      <a:accent1>
        <a:srgbClr val="009EE0"/>
      </a:accent1>
      <a:accent2>
        <a:srgbClr val="583119"/>
      </a:accent2>
      <a:accent3>
        <a:srgbClr val="99B815"/>
      </a:accent3>
      <a:accent4>
        <a:srgbClr val="FDC300"/>
      </a:accent4>
      <a:accent5>
        <a:srgbClr val="CD1719"/>
      </a:accent5>
      <a:accent6>
        <a:srgbClr val="7F7F7F"/>
      </a:accent6>
      <a:hlink>
        <a:srgbClr val="009EE0"/>
      </a:hlink>
      <a:folHlink>
        <a:srgbClr val="009EE0"/>
      </a:folHlink>
    </a:clrScheme>
    <a:fontScheme name="Sjabloon-presentaties-LV_OUD">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101600">
          <a:miter lim="800000"/>
        </a:ln>
      </a:spPr>
      <a:bodyPr rtlCol="0" anchor="ctr"/>
      <a:lstStyle>
        <a:defPPr marR="0" indent="0" algn="ctr" eaLnBrk="1" fontAlgn="base" hangingPunct="1">
          <a:lnSpc>
            <a:spcPct val="100000"/>
          </a:lnSpc>
          <a:spcBef>
            <a:spcPct val="0"/>
          </a:spcBef>
          <a:spcAft>
            <a:spcPct val="0"/>
          </a:spcAft>
          <a:buClrTx/>
          <a:buSzTx/>
          <a:buFontTx/>
          <a:buNone/>
          <a:tabLst/>
          <a:defRPr dirty="0" smtClean="0">
            <a:solidFill>
              <a:schemeClr val="tx1">
                <a:lumMod val="65000"/>
                <a:lumOff val="35000"/>
              </a:schemeClr>
            </a:solidFill>
            <a:latin typeface="Verdana" pitchFamily="34" charset="0"/>
          </a:defRPr>
        </a:defPPr>
      </a:lstStyle>
      <a:style>
        <a:lnRef idx="2">
          <a:schemeClr val="accent3"/>
        </a:lnRef>
        <a:fillRef idx="1">
          <a:schemeClr val="lt1"/>
        </a:fillRef>
        <a:effectRef idx="0">
          <a:schemeClr val="accent3"/>
        </a:effectRef>
        <a:fontRef idx="minor">
          <a:schemeClr val="dk1"/>
        </a:fontRef>
      </a:style>
    </a:spDef>
    <a:lnDef>
      <a:spPr bwMode="auto">
        <a:gradFill rotWithShape="1">
          <a:gsLst>
            <a:gs pos="0">
              <a:srgbClr val="C8DF8D"/>
            </a:gs>
            <a:gs pos="100000">
              <a:srgbClr val="AEC86F"/>
            </a:gs>
          </a:gsLst>
          <a:lin ang="5400000" scaled="1"/>
        </a:gradFill>
        <a:ln w="76200" cap="flat" cmpd="sng" algn="ctr">
          <a:solidFill>
            <a:schemeClr val="tx1">
              <a:lumMod val="50000"/>
              <a:lumOff val="50000"/>
            </a:schemeClr>
          </a:solidFill>
          <a:prstDash val="solid"/>
          <a:round/>
          <a:headEnd type="none" w="med" len="med"/>
          <a:tailEnd type="none" w="med" len="med"/>
        </a:ln>
        <a:effectLst/>
      </a:spPr>
      <a:bodyPr/>
      <a:lstStyle/>
    </a:lnDef>
  </a:objectDefaults>
  <a:extraClrSchemeLst>
    <a:extraClrScheme>
      <a:clrScheme name="Sjabloon-presentaties-LV_OU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jabloon-presentaties-LV_OU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jabloon-presentaties-LV_OU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jabloon-presentaties-LV_OU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jabloon-presentaties-LV_OU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jabloon-presentaties-LV_OU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jabloon-presentaties-LV_OU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jabloon-presentaties-LV_OU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jabloon-presentaties-LV_OU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jabloon-presentaties-LV_OU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jabloon-presentaties-LV_OU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jabloon-presentaties-LV_OU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LV-Presentatie</Template>
  <TotalTime>1324</TotalTime>
  <Words>2035</Words>
  <Application>Microsoft Office PowerPoint</Application>
  <PresentationFormat>Aangepast</PresentationFormat>
  <Paragraphs>386</Paragraphs>
  <Slides>24</Slides>
  <Notes>18</Notes>
  <HiddenSlides>0</HiddenSlides>
  <MMClips>0</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LV-Presentatie</vt:lpstr>
      <vt:lpstr>AQUACULTUURBELEID: Wat beweegt er op vlaams EN EUROPEES niveau?</vt:lpstr>
      <vt:lpstr>INHOUDSTAFEL</vt:lpstr>
      <vt:lpstr>Beleidsdomein Landbouw en Visserij</vt:lpstr>
      <vt:lpstr>Afdeling Landbouw- en Visserijbeleid</vt:lpstr>
      <vt:lpstr>VLAAMS AQUACULTUURPLATFORM: SSAQ</vt:lpstr>
      <vt:lpstr>VLAAMS AQUACULTUURPLATFORM: SSAQ</vt:lpstr>
      <vt:lpstr>VLAAMS AQUACULTUURPLATFORM: SSAQ</vt:lpstr>
      <vt:lpstr>VLAAMS AQUACULTUURPLATFORM: SSAQ</vt:lpstr>
      <vt:lpstr>VLAAMS AQUACULTUURPLATFORM: SSAQ</vt:lpstr>
      <vt:lpstr>VLAAMS AQUACULTUURPLATFORM: NETWERK</vt:lpstr>
      <vt:lpstr>NATIONAAL STRATEGISCH PLAN VOOR AQUACULTUUR</vt:lpstr>
      <vt:lpstr>NATIONAAL STRATEGISCH PLAN VOOR AQUACULTUUR</vt:lpstr>
      <vt:lpstr>NATIONAAL STRATEGISCH PLAN VOOR AQUACULTUUR</vt:lpstr>
      <vt:lpstr>NATIONAAL STRATEGISCH PLAN VOOR AQUACULTUUR</vt:lpstr>
      <vt:lpstr>NATIONAAL STRATEGISCH PLAN VOOR AQUACULTUUR</vt:lpstr>
      <vt:lpstr>BELGISCH OPERATIONEEL PROGRAMMA</vt:lpstr>
      <vt:lpstr>BELGISCH OPERATIONEEL PROGRAMMA</vt:lpstr>
      <vt:lpstr>BELGISCH OPERATIONEEL PROGRAMMA</vt:lpstr>
      <vt:lpstr>BELGISCH OPERATIONEEL PROGRAMMA</vt:lpstr>
      <vt:lpstr>BELGISCH OPERATIONEEL PROGRAMMA</vt:lpstr>
      <vt:lpstr>BELGISCH OPERATIONEEL PROGRAMMA: DE MIDDELEN?</vt:lpstr>
      <vt:lpstr>BELGISCH OPERATIONEEL PROGAMMA: GOEDKEURING</vt:lpstr>
      <vt:lpstr>2014</vt:lpstr>
      <vt:lpstr>VRAGEN</vt:lpstr>
    </vt:vector>
  </TitlesOfParts>
  <Company>Vlaamse overheid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bernarse</dc:creator>
  <cp:lastModifiedBy>De Bruyne, Sasja</cp:lastModifiedBy>
  <cp:revision>45</cp:revision>
  <cp:lastPrinted>2013-11-04T16:01:21Z</cp:lastPrinted>
  <dcterms:created xsi:type="dcterms:W3CDTF">2012-01-19T10:02:21Z</dcterms:created>
  <dcterms:modified xsi:type="dcterms:W3CDTF">2013-11-21T09:00:06Z</dcterms:modified>
</cp:coreProperties>
</file>