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319" r:id="rId3"/>
    <p:sldId id="273" r:id="rId4"/>
    <p:sldId id="321" r:id="rId5"/>
    <p:sldId id="320" r:id="rId6"/>
    <p:sldId id="272" r:id="rId7"/>
    <p:sldId id="322" r:id="rId8"/>
    <p:sldId id="323" r:id="rId9"/>
    <p:sldId id="324" r:id="rId10"/>
    <p:sldId id="325" r:id="rId11"/>
    <p:sldId id="326" r:id="rId12"/>
    <p:sldId id="334" r:id="rId13"/>
    <p:sldId id="336" r:id="rId14"/>
    <p:sldId id="335" r:id="rId15"/>
    <p:sldId id="337" r:id="rId16"/>
    <p:sldId id="329" r:id="rId17"/>
    <p:sldId id="332" r:id="rId18"/>
    <p:sldId id="330" r:id="rId19"/>
    <p:sldId id="333" r:id="rId20"/>
    <p:sldId id="331" r:id="rId21"/>
    <p:sldId id="340" r:id="rId22"/>
    <p:sldId id="317" r:id="rId23"/>
    <p:sldId id="259" r:id="rId24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3F9C35"/>
    <a:srgbClr val="FFFFFF"/>
    <a:srgbClr val="34B233"/>
    <a:srgbClr val="292929"/>
    <a:srgbClr val="D5D2CA"/>
    <a:srgbClr val="005172"/>
    <a:srgbClr val="6AAD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5" autoAdjust="0"/>
  </p:normalViewPr>
  <p:slideViewPr>
    <p:cSldViewPr snapToGrid="0" showGuides="1">
      <p:cViewPr varScale="1">
        <p:scale>
          <a:sx n="68" d="100"/>
          <a:sy n="68" d="100"/>
        </p:scale>
        <p:origin x="-1446" y="-108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outlineViewPr>
    <p:cViewPr>
      <p:scale>
        <a:sx n="33" d="100"/>
        <a:sy n="33" d="100"/>
      </p:scale>
      <p:origin x="0" y="34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1CFB1-6B35-4D88-A86E-7847D0EB1D71}" type="datetimeFigureOut">
              <a:rPr lang="nl-NL" smtClean="0"/>
              <a:pPr/>
              <a:t>22-11-2013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5461-647A-4AE7-9ACB-A41183724E2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707685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=""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=""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=""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=""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=""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=""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  <a:p>
            <a:pPr lvl="4"/>
            <a:endParaRPr lang="nl-NL" dirty="0" smtClean="0"/>
          </a:p>
        </p:txBody>
      </p:sp>
      <p:pic>
        <p:nvPicPr>
          <p:cNvPr id="2" name="Afbeelding 1"/>
          <p:cNvPicPr>
            <a:picLocks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53" r:id="rId9"/>
    <p:sldLayoutId id="2147483655" r:id="rId10"/>
    <p:sldLayoutId id="2147483656" r:id="rId11"/>
    <p:sldLayoutId id="2147483657" r:id="rId12"/>
    <p:sldLayoutId id="2147483659" r:id="rId13"/>
    <p:sldLayoutId id="2147483660" r:id="rId14"/>
    <p:sldLayoutId id="2147483661" r:id="rId15"/>
    <p:sldLayoutId id="2147483663" r:id="rId16"/>
    <p:sldLayoutId id="2147483665" r:id="rId17"/>
    <p:sldLayoutId id="2147483654" r:id="rId18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118" y="458788"/>
            <a:ext cx="8442796" cy="1353086"/>
          </a:xfrm>
        </p:spPr>
        <p:txBody>
          <a:bodyPr/>
          <a:lstStyle/>
          <a:p>
            <a:r>
              <a:rPr lang="nl-N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</a:t>
            </a:r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</a:t>
            </a:r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Kingfish</a:t>
            </a:r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Farming</a:t>
            </a:r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Land-</a:t>
            </a:r>
            <a:r>
              <a:rPr lang="nl-N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nl-NL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Closed-</a:t>
            </a:r>
            <a:r>
              <a:rPr lang="nl-N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Containment</a:t>
            </a:r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Systems</a:t>
            </a:r>
            <a:endParaRPr lang="nl-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0808" y="4231815"/>
            <a:ext cx="1733219" cy="1733219"/>
          </a:xfrm>
        </p:spPr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2633" y="4209277"/>
            <a:ext cx="1755757" cy="1755757"/>
          </a:xfrm>
        </p:spPr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8380" y="4231927"/>
            <a:ext cx="1733107" cy="1733107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450058" y="1957587"/>
            <a:ext cx="8447087" cy="1221548"/>
          </a:xfrm>
        </p:spPr>
        <p:txBody>
          <a:bodyPr/>
          <a:lstStyle/>
          <a:p>
            <a:pPr algn="ctr"/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Kees Kloet,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Silt</a:t>
            </a:r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bv </a:t>
            </a:r>
          </a:p>
          <a:p>
            <a:pPr algn="ctr"/>
            <a:r>
              <a:rPr lang="nl-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Andries Kamstra,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Wageningen-Imares</a:t>
            </a:r>
            <a:endParaRPr lang="nl-N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nl-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nl-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nl-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nl-N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51" y="3444949"/>
            <a:ext cx="2520085" cy="2520085"/>
          </a:xfrm>
        </p:spPr>
      </p:pic>
      <p:sp>
        <p:nvSpPr>
          <p:cNvPr id="3" name="Rectangle 2"/>
          <p:cNvSpPr/>
          <p:nvPr/>
        </p:nvSpPr>
        <p:spPr>
          <a:xfrm>
            <a:off x="3742660" y="6288883"/>
            <a:ext cx="5316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Aquacultuur</a:t>
            </a:r>
            <a:r>
              <a:rPr lang="nl-N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symposium </a:t>
            </a:r>
            <a:r>
              <a:rPr lang="nl-N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St-Niklaas</a:t>
            </a:r>
            <a:r>
              <a:rPr lang="nl-N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november </a:t>
            </a:r>
            <a:r>
              <a:rPr lang="nl-N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</a:p>
        </p:txBody>
      </p:sp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err="1" smtClean="0"/>
              <a:t>Salinity</a:t>
            </a:r>
            <a:endParaRPr lang="nl-NL" dirty="0"/>
          </a:p>
        </p:txBody>
      </p:sp>
      <p:grpSp>
        <p:nvGrpSpPr>
          <p:cNvPr id="4" name="Group 3"/>
          <p:cNvGrpSpPr/>
          <p:nvPr/>
        </p:nvGrpSpPr>
        <p:grpSpPr>
          <a:xfrm>
            <a:off x="516644" y="1190158"/>
            <a:ext cx="7474683" cy="4917740"/>
            <a:chOff x="116424" y="1436765"/>
            <a:chExt cx="5527298" cy="369654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24" y="1436765"/>
              <a:ext cx="5527298" cy="3696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347" y="4029234"/>
              <a:ext cx="656790" cy="175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2233" y="3982301"/>
              <a:ext cx="488885" cy="20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</a:rPr>
                <a:t>12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523" y="1806990"/>
              <a:ext cx="262550" cy="231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88198" y="1959390"/>
              <a:ext cx="262550" cy="231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64882" y="1950209"/>
              <a:ext cx="262550" cy="231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41553" y="2149340"/>
              <a:ext cx="262550" cy="231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9181" y="2296069"/>
              <a:ext cx="262550" cy="231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5963" y="4725909"/>
              <a:ext cx="5377759" cy="277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dirty="0" smtClean="0">
                  <a:solidFill>
                    <a:srgbClr val="0070C0"/>
                  </a:solidFill>
                </a:rPr>
                <a:t>FCR:             0.77           0.76           0.77            0.81            0.82</a:t>
              </a:r>
              <a:endParaRPr lang="en-GB" sz="18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47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Feed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69" y="1222425"/>
            <a:ext cx="7707212" cy="484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68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9"/>
            <a:ext cx="8442796" cy="577679"/>
          </a:xfrm>
        </p:spPr>
        <p:txBody>
          <a:bodyPr/>
          <a:lstStyle/>
          <a:p>
            <a:r>
              <a:rPr lang="nl-NL" dirty="0" smtClean="0"/>
              <a:t>Flow </a:t>
            </a:r>
            <a:r>
              <a:rPr lang="nl-NL" dirty="0" err="1" smtClean="0"/>
              <a:t>scheme</a:t>
            </a:r>
            <a:r>
              <a:rPr lang="nl-NL" dirty="0" smtClean="0"/>
              <a:t> </a:t>
            </a:r>
            <a:r>
              <a:rPr lang="nl-NL" dirty="0" err="1" smtClean="0"/>
              <a:t>Silt</a:t>
            </a:r>
            <a:r>
              <a:rPr lang="nl-NL" dirty="0" smtClean="0"/>
              <a:t> bv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829339" y="2445487"/>
            <a:ext cx="1287327" cy="8226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116665" y="2514600"/>
            <a:ext cx="237067" cy="2455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1854200" y="2637366"/>
            <a:ext cx="262465" cy="1"/>
          </a:xfrm>
          <a:prstGeom prst="straightConnector1">
            <a:avLst/>
          </a:prstGeom>
          <a:ln w="158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5400000" flipH="1" flipV="1">
            <a:off x="1568353" y="2664782"/>
            <a:ext cx="507999" cy="715630"/>
          </a:xfrm>
          <a:prstGeom prst="bentConnector3">
            <a:avLst>
              <a:gd name="adj1" fmla="val -13333"/>
            </a:avLst>
          </a:prstGeom>
          <a:ln w="158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14867" y="3268132"/>
            <a:ext cx="8043333" cy="8465"/>
          </a:xfrm>
          <a:prstGeom prst="line">
            <a:avLst/>
          </a:prstGeom>
          <a:ln w="15875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49600" y="2760133"/>
            <a:ext cx="1117600" cy="50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3207100" y="2565397"/>
            <a:ext cx="457200" cy="457200"/>
            <a:chOff x="3352800" y="2209800"/>
            <a:chExt cx="457200" cy="457200"/>
          </a:xfrm>
        </p:grpSpPr>
        <p:sp>
          <p:nvSpPr>
            <p:cNvPr id="22" name="Oval 21"/>
            <p:cNvSpPr/>
            <p:nvPr/>
          </p:nvSpPr>
          <p:spPr>
            <a:xfrm>
              <a:off x="3352800" y="2209800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4" name="Curved Down Arrow 23"/>
            <p:cNvSpPr/>
            <p:nvPr/>
          </p:nvSpPr>
          <p:spPr>
            <a:xfrm>
              <a:off x="3403600" y="2276155"/>
              <a:ext cx="355600" cy="186266"/>
            </a:xfrm>
            <a:prstGeom prst="curvedDownArrow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V="1">
            <a:off x="414866" y="5757332"/>
            <a:ext cx="8043333" cy="8465"/>
          </a:xfrm>
          <a:prstGeom prst="line">
            <a:avLst/>
          </a:prstGeom>
          <a:ln w="15875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97370" y="4216400"/>
            <a:ext cx="927099" cy="154093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36" name="Elbow Connector 35"/>
          <p:cNvCxnSpPr>
            <a:stCxn id="22" idx="3"/>
          </p:cNvCxnSpPr>
          <p:nvPr/>
        </p:nvCxnSpPr>
        <p:spPr>
          <a:xfrm rot="5400000">
            <a:off x="1246497" y="3531498"/>
            <a:ext cx="2603415" cy="1451703"/>
          </a:xfrm>
          <a:prstGeom prst="bentConnector3">
            <a:avLst>
              <a:gd name="adj1" fmla="val 102173"/>
            </a:avLst>
          </a:prstGeom>
          <a:ln w="15875"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flipV="1">
            <a:off x="1651001" y="3012555"/>
            <a:ext cx="1413251" cy="1307608"/>
          </a:xfrm>
          <a:prstGeom prst="bentConnector3">
            <a:avLst>
              <a:gd name="adj1" fmla="val 86545"/>
            </a:avLst>
          </a:prstGeom>
          <a:ln w="158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rved Left Arrow 58"/>
          <p:cNvSpPr/>
          <p:nvPr/>
        </p:nvSpPr>
        <p:spPr>
          <a:xfrm>
            <a:off x="1411720" y="3928534"/>
            <a:ext cx="223718" cy="273094"/>
          </a:xfrm>
          <a:prstGeom prst="curvedLeft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Curved Left Arrow 59"/>
          <p:cNvSpPr/>
          <p:nvPr/>
        </p:nvSpPr>
        <p:spPr>
          <a:xfrm rot="10800000">
            <a:off x="1071683" y="3910520"/>
            <a:ext cx="223718" cy="273094"/>
          </a:xfrm>
          <a:prstGeom prst="curvedLeft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360919" y="4065081"/>
            <a:ext cx="0" cy="1489052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965200" y="4986866"/>
            <a:ext cx="778933" cy="567267"/>
          </a:xfrm>
          <a:prstGeom prst="rect">
            <a:avLst/>
          </a:prstGeom>
          <a:pattFill prst="ltVert">
            <a:fgClr>
              <a:srgbClr val="0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68" name="Group 67"/>
          <p:cNvGrpSpPr/>
          <p:nvPr/>
        </p:nvGrpSpPr>
        <p:grpSpPr>
          <a:xfrm rot="16200000">
            <a:off x="2963332" y="5485321"/>
            <a:ext cx="254001" cy="255080"/>
            <a:chOff x="4825999" y="4065081"/>
            <a:chExt cx="287869" cy="320652"/>
          </a:xfrm>
        </p:grpSpPr>
        <p:sp>
          <p:nvSpPr>
            <p:cNvPr id="67" name="Oval 66"/>
            <p:cNvSpPr/>
            <p:nvPr/>
          </p:nvSpPr>
          <p:spPr>
            <a:xfrm>
              <a:off x="4825999" y="4065081"/>
              <a:ext cx="287869" cy="3206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6" name="Flowchart: Extract 65"/>
            <p:cNvSpPr/>
            <p:nvPr/>
          </p:nvSpPr>
          <p:spPr>
            <a:xfrm>
              <a:off x="4851400" y="4065081"/>
              <a:ext cx="228600" cy="255080"/>
            </a:xfrm>
            <a:prstGeom prst="flowChartExtra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69" name="Group 68"/>
          <p:cNvGrpSpPr/>
          <p:nvPr/>
        </p:nvGrpSpPr>
        <p:grpSpPr>
          <a:xfrm rot="5400000">
            <a:off x="4309532" y="3017824"/>
            <a:ext cx="254001" cy="255080"/>
            <a:chOff x="4825999" y="4065081"/>
            <a:chExt cx="287869" cy="320652"/>
          </a:xfrm>
        </p:grpSpPr>
        <p:sp>
          <p:nvSpPr>
            <p:cNvPr id="70" name="Oval 69"/>
            <p:cNvSpPr/>
            <p:nvPr/>
          </p:nvSpPr>
          <p:spPr>
            <a:xfrm>
              <a:off x="4825999" y="4065081"/>
              <a:ext cx="287869" cy="3206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4851400" y="4065081"/>
              <a:ext cx="228600" cy="255080"/>
            </a:xfrm>
            <a:prstGeom prst="flowChartExtra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72" name="Group 71"/>
          <p:cNvGrpSpPr/>
          <p:nvPr/>
        </p:nvGrpSpPr>
        <p:grpSpPr>
          <a:xfrm rot="10800000">
            <a:off x="3860799" y="3007285"/>
            <a:ext cx="254001" cy="255080"/>
            <a:chOff x="4825999" y="4065081"/>
            <a:chExt cx="287869" cy="320652"/>
          </a:xfrm>
        </p:grpSpPr>
        <p:sp>
          <p:nvSpPr>
            <p:cNvPr id="73" name="Oval 72"/>
            <p:cNvSpPr/>
            <p:nvPr/>
          </p:nvSpPr>
          <p:spPr>
            <a:xfrm>
              <a:off x="4825999" y="4065081"/>
              <a:ext cx="287869" cy="3206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4" name="Flowchart: Extract 73"/>
            <p:cNvSpPr/>
            <p:nvPr/>
          </p:nvSpPr>
          <p:spPr>
            <a:xfrm>
              <a:off x="4851400" y="4065081"/>
              <a:ext cx="228600" cy="255080"/>
            </a:xfrm>
            <a:prstGeom prst="flowChartExtra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4923117" y="1222745"/>
            <a:ext cx="863600" cy="1002609"/>
          </a:xfrm>
          <a:prstGeom prst="rect">
            <a:avLst/>
          </a:prstGeom>
          <a:pattFill prst="narVert">
            <a:fgClr>
              <a:srgbClr val="0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6028267" y="2353734"/>
            <a:ext cx="567266" cy="922864"/>
          </a:xfrm>
          <a:prstGeom prst="rect">
            <a:avLst/>
          </a:prstGeom>
          <a:pattFill prst="pct10">
            <a:fgClr>
              <a:srgbClr val="0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80" name="Elbow Connector 79"/>
          <p:cNvCxnSpPr/>
          <p:nvPr/>
        </p:nvCxnSpPr>
        <p:spPr>
          <a:xfrm rot="5400000" flipH="1" flipV="1">
            <a:off x="3895115" y="2019747"/>
            <a:ext cx="1887173" cy="364063"/>
          </a:xfrm>
          <a:prstGeom prst="bentConnector3">
            <a:avLst>
              <a:gd name="adj1" fmla="val 108324"/>
            </a:avLst>
          </a:prstGeom>
          <a:ln w="158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>
            <a:off x="2310856" y="2742377"/>
            <a:ext cx="576277" cy="262466"/>
          </a:xfrm>
          <a:prstGeom prst="bentConnector3">
            <a:avLst>
              <a:gd name="adj1" fmla="val 47"/>
            </a:avLst>
          </a:prstGeom>
          <a:ln w="158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/>
          <p:nvPr/>
        </p:nvCxnSpPr>
        <p:spPr>
          <a:xfrm rot="16200000" flipH="1">
            <a:off x="5236632" y="2514597"/>
            <a:ext cx="778936" cy="482600"/>
          </a:xfrm>
          <a:prstGeom prst="bentConnector3">
            <a:avLst>
              <a:gd name="adj1" fmla="val 100000"/>
            </a:avLst>
          </a:prstGeom>
          <a:ln w="158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kamst002\AppData\Local\Microsoft\Windows\Temporary Internet Files\Content.IE5\R5KYA60G\MC9002335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" y="2737078"/>
            <a:ext cx="778933" cy="39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" name="Straight Arrow Connector 1023"/>
          <p:cNvCxnSpPr/>
          <p:nvPr/>
        </p:nvCxnSpPr>
        <p:spPr>
          <a:xfrm>
            <a:off x="6671733" y="2514600"/>
            <a:ext cx="516467" cy="0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024"/>
          <p:cNvSpPr/>
          <p:nvPr/>
        </p:nvSpPr>
        <p:spPr>
          <a:xfrm>
            <a:off x="4266769" y="4030136"/>
            <a:ext cx="571932" cy="1710265"/>
          </a:xfrm>
          <a:prstGeom prst="rect">
            <a:avLst/>
          </a:prstGeom>
          <a:pattFill prst="pct10">
            <a:fgClr>
              <a:srgbClr val="0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030" name="Group 1029"/>
          <p:cNvGrpSpPr/>
          <p:nvPr/>
        </p:nvGrpSpPr>
        <p:grpSpPr>
          <a:xfrm>
            <a:off x="5626099" y="4022751"/>
            <a:ext cx="605368" cy="1582183"/>
            <a:chOff x="5626099" y="4022751"/>
            <a:chExt cx="605368" cy="1582183"/>
          </a:xfrm>
        </p:grpSpPr>
        <p:sp>
          <p:nvSpPr>
            <p:cNvPr id="1027" name="Rectangle 1026"/>
            <p:cNvSpPr/>
            <p:nvPr/>
          </p:nvSpPr>
          <p:spPr>
            <a:xfrm>
              <a:off x="5626100" y="4022751"/>
              <a:ext cx="605367" cy="1086885"/>
            </a:xfrm>
            <a:prstGeom prst="rect">
              <a:avLst/>
            </a:prstGeom>
            <a:pattFill prst="ltVert">
              <a:fgClr>
                <a:srgbClr val="0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28" name="Flowchart: Extract 1027"/>
            <p:cNvSpPr/>
            <p:nvPr/>
          </p:nvSpPr>
          <p:spPr>
            <a:xfrm flipV="1">
              <a:off x="5626099" y="5090588"/>
              <a:ext cx="605367" cy="514346"/>
            </a:xfrm>
            <a:prstGeom prst="flowChartExtra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cxnSp>
        <p:nvCxnSpPr>
          <p:cNvPr id="1032" name="Elbow Connector 1031"/>
          <p:cNvCxnSpPr/>
          <p:nvPr/>
        </p:nvCxnSpPr>
        <p:spPr>
          <a:xfrm rot="16200000" flipH="1">
            <a:off x="3033178" y="4387307"/>
            <a:ext cx="2186523" cy="264585"/>
          </a:xfrm>
          <a:prstGeom prst="bentConnector3">
            <a:avLst>
              <a:gd name="adj1" fmla="val 99951"/>
            </a:avLst>
          </a:prstGeom>
          <a:ln w="158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Arrow Connector 1041"/>
          <p:cNvCxnSpPr/>
          <p:nvPr/>
        </p:nvCxnSpPr>
        <p:spPr>
          <a:xfrm flipV="1">
            <a:off x="4114800" y="5621869"/>
            <a:ext cx="0" cy="38099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V="1">
            <a:off x="6443134" y="3285361"/>
            <a:ext cx="0" cy="38099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Elbow Connector 1044"/>
          <p:cNvCxnSpPr/>
          <p:nvPr/>
        </p:nvCxnSpPr>
        <p:spPr>
          <a:xfrm>
            <a:off x="1071683" y="5812368"/>
            <a:ext cx="6395917" cy="465666"/>
          </a:xfrm>
          <a:prstGeom prst="bentConnector3">
            <a:avLst>
              <a:gd name="adj1" fmla="val -303"/>
            </a:avLst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Line Callout 2 1048"/>
          <p:cNvSpPr/>
          <p:nvPr/>
        </p:nvSpPr>
        <p:spPr>
          <a:xfrm>
            <a:off x="7188200" y="2641345"/>
            <a:ext cx="828336" cy="444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201"/>
              <a:gd name="adj6" fmla="val -41989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000000"/>
                </a:solidFill>
              </a:rPr>
              <a:t>t</a:t>
            </a:r>
            <a:r>
              <a:rPr lang="en-GB" sz="1000" dirty="0" smtClean="0">
                <a:solidFill>
                  <a:srgbClr val="000000"/>
                </a:solidFill>
              </a:rPr>
              <a:t>o tanks</a:t>
            </a:r>
          </a:p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900 </a:t>
            </a:r>
            <a:r>
              <a:rPr lang="en-GB" sz="1000" dirty="0">
                <a:solidFill>
                  <a:srgbClr val="000000"/>
                </a:solidFill>
              </a:rPr>
              <a:t>m</a:t>
            </a:r>
            <a:r>
              <a:rPr lang="en-GB" sz="1000" baseline="30000" dirty="0" smtClean="0">
                <a:solidFill>
                  <a:srgbClr val="000000"/>
                </a:solidFill>
              </a:rPr>
              <a:t>3</a:t>
            </a:r>
            <a:r>
              <a:rPr lang="en-GB" sz="1000" dirty="0" smtClean="0">
                <a:solidFill>
                  <a:srgbClr val="000000"/>
                </a:solidFill>
              </a:rPr>
              <a:t>/h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58" name="Line Callout 2 157"/>
          <p:cNvSpPr/>
          <p:nvPr/>
        </p:nvSpPr>
        <p:spPr>
          <a:xfrm>
            <a:off x="6671734" y="3352546"/>
            <a:ext cx="361950" cy="3138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0267"/>
              <a:gd name="adj6" fmla="val -50176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O</a:t>
            </a:r>
            <a:r>
              <a:rPr lang="en-GB" sz="1000" baseline="-25000" dirty="0" smtClean="0">
                <a:solidFill>
                  <a:srgbClr val="000000"/>
                </a:solidFill>
              </a:rPr>
              <a:t>2</a:t>
            </a:r>
            <a:endParaRPr lang="en-GB" sz="1000" baseline="-25000" dirty="0">
              <a:solidFill>
                <a:srgbClr val="000000"/>
              </a:solidFill>
            </a:endParaRPr>
          </a:p>
        </p:txBody>
      </p:sp>
      <p:sp>
        <p:nvSpPr>
          <p:cNvPr id="159" name="Line Callout 2 158"/>
          <p:cNvSpPr/>
          <p:nvPr/>
        </p:nvSpPr>
        <p:spPr>
          <a:xfrm>
            <a:off x="4308992" y="5845960"/>
            <a:ext cx="361950" cy="3138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0267"/>
              <a:gd name="adj6" fmla="val -50176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O</a:t>
            </a:r>
            <a:r>
              <a:rPr lang="en-GB" sz="1000" baseline="-25000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1053" name="Straight Arrow Connector 1052"/>
          <p:cNvCxnSpPr/>
          <p:nvPr/>
        </p:nvCxnSpPr>
        <p:spPr>
          <a:xfrm>
            <a:off x="4923117" y="4183614"/>
            <a:ext cx="0" cy="2094420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5928782" y="5604934"/>
            <a:ext cx="0" cy="673100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Line Callout 2 164"/>
          <p:cNvSpPr/>
          <p:nvPr/>
        </p:nvSpPr>
        <p:spPr>
          <a:xfrm>
            <a:off x="7780867" y="6108700"/>
            <a:ext cx="812798" cy="4828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500"/>
              <a:gd name="adj6" fmla="val -34551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To sludge storage</a:t>
            </a:r>
            <a:endParaRPr lang="en-GB" sz="1000" baseline="-25000" dirty="0">
              <a:solidFill>
                <a:srgbClr val="000000"/>
              </a:solidFill>
            </a:endParaRPr>
          </a:p>
        </p:txBody>
      </p:sp>
      <p:sp>
        <p:nvSpPr>
          <p:cNvPr id="166" name="Line Callout 2 165"/>
          <p:cNvSpPr/>
          <p:nvPr/>
        </p:nvSpPr>
        <p:spPr>
          <a:xfrm>
            <a:off x="2116666" y="4607715"/>
            <a:ext cx="947586" cy="4828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500"/>
              <a:gd name="adj6" fmla="val -34551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USB 30 m</a:t>
            </a:r>
            <a:r>
              <a:rPr lang="en-GB" sz="1000" baseline="30000" dirty="0" smtClean="0">
                <a:solidFill>
                  <a:srgbClr val="000000"/>
                </a:solidFill>
              </a:rPr>
              <a:t>3</a:t>
            </a:r>
          </a:p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 120 m</a:t>
            </a:r>
            <a:r>
              <a:rPr lang="en-GB" sz="1000" baseline="30000" dirty="0" smtClean="0">
                <a:solidFill>
                  <a:srgbClr val="000000"/>
                </a:solidFill>
              </a:rPr>
              <a:t>3</a:t>
            </a:r>
            <a:r>
              <a:rPr lang="en-GB" sz="1000" dirty="0" smtClean="0">
                <a:solidFill>
                  <a:srgbClr val="000000"/>
                </a:solidFill>
              </a:rPr>
              <a:t>/d</a:t>
            </a:r>
            <a:endParaRPr lang="en-GB" sz="1000" baseline="-25000" dirty="0">
              <a:solidFill>
                <a:srgbClr val="000000"/>
              </a:solidFill>
            </a:endParaRPr>
          </a:p>
        </p:txBody>
      </p:sp>
      <p:sp>
        <p:nvSpPr>
          <p:cNvPr id="167" name="Line Callout 2 166"/>
          <p:cNvSpPr/>
          <p:nvPr/>
        </p:nvSpPr>
        <p:spPr>
          <a:xfrm>
            <a:off x="1706375" y="2016199"/>
            <a:ext cx="947586" cy="33753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2013"/>
              <a:gd name="adj6" fmla="val -66716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14 x 27 m</a:t>
            </a:r>
            <a:r>
              <a:rPr lang="en-GB" sz="1000" baseline="30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8" name="Line Callout 2 167"/>
          <p:cNvSpPr/>
          <p:nvPr/>
        </p:nvSpPr>
        <p:spPr>
          <a:xfrm>
            <a:off x="3624413" y="2025232"/>
            <a:ext cx="838200" cy="46694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2013"/>
              <a:gd name="adj6" fmla="val -16680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Drums, 40 micron</a:t>
            </a:r>
          </a:p>
        </p:txBody>
      </p:sp>
      <p:sp>
        <p:nvSpPr>
          <p:cNvPr id="169" name="Line Callout 2 168"/>
          <p:cNvSpPr/>
          <p:nvPr/>
        </p:nvSpPr>
        <p:spPr>
          <a:xfrm>
            <a:off x="5977467" y="1214275"/>
            <a:ext cx="1143000" cy="59759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064"/>
              <a:gd name="adj6" fmla="val -39636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136 m</a:t>
            </a:r>
            <a:r>
              <a:rPr lang="en-GB" sz="1000" baseline="30000" dirty="0" smtClean="0">
                <a:solidFill>
                  <a:srgbClr val="000000"/>
                </a:solidFill>
              </a:rPr>
              <a:t>3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r>
              <a:rPr lang="en-GB" sz="1000" dirty="0" err="1" smtClean="0">
                <a:solidFill>
                  <a:srgbClr val="000000"/>
                </a:solidFill>
              </a:rPr>
              <a:t>Tricklingfilter</a:t>
            </a:r>
            <a:endParaRPr lang="en-GB" sz="1000" dirty="0" smtClean="0">
              <a:solidFill>
                <a:srgbClr val="000000"/>
              </a:solidFill>
            </a:endParaRPr>
          </a:p>
          <a:p>
            <a:pPr algn="ctr"/>
            <a:r>
              <a:rPr lang="en-GB" sz="1000" dirty="0" err="1" smtClean="0">
                <a:solidFill>
                  <a:srgbClr val="000000"/>
                </a:solidFill>
              </a:rPr>
              <a:t>Bionet</a:t>
            </a:r>
            <a:r>
              <a:rPr lang="en-GB" sz="1000" dirty="0" smtClean="0">
                <a:solidFill>
                  <a:srgbClr val="000000"/>
                </a:solidFill>
              </a:rPr>
              <a:t> 200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70" name="Line Callout 2 169"/>
          <p:cNvSpPr/>
          <p:nvPr/>
        </p:nvSpPr>
        <p:spPr>
          <a:xfrm>
            <a:off x="4734945" y="3460159"/>
            <a:ext cx="803526" cy="4683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3113"/>
              <a:gd name="adj6" fmla="val -45582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Skimmer</a:t>
            </a:r>
          </a:p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70 m</a:t>
            </a:r>
            <a:r>
              <a:rPr lang="en-GB" sz="1000" baseline="30000" dirty="0" smtClean="0">
                <a:solidFill>
                  <a:srgbClr val="000000"/>
                </a:solidFill>
              </a:rPr>
              <a:t>3</a:t>
            </a:r>
            <a:r>
              <a:rPr lang="en-GB" sz="1000" dirty="0" smtClean="0">
                <a:solidFill>
                  <a:srgbClr val="000000"/>
                </a:solidFill>
              </a:rPr>
              <a:t>/h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71" name="Line Callout 2 170"/>
          <p:cNvSpPr/>
          <p:nvPr/>
        </p:nvSpPr>
        <p:spPr>
          <a:xfrm>
            <a:off x="6528203" y="4154679"/>
            <a:ext cx="1252664" cy="6549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3113"/>
              <a:gd name="adj6" fmla="val -45582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 err="1" smtClean="0">
                <a:solidFill>
                  <a:srgbClr val="000000"/>
                </a:solidFill>
              </a:rPr>
              <a:t>Upflow</a:t>
            </a:r>
            <a:r>
              <a:rPr lang="en-GB" sz="1000" dirty="0" smtClean="0">
                <a:solidFill>
                  <a:srgbClr val="000000"/>
                </a:solidFill>
              </a:rPr>
              <a:t> filters</a:t>
            </a:r>
          </a:p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 40 m</a:t>
            </a:r>
            <a:r>
              <a:rPr lang="en-GB" sz="1000" baseline="30000" dirty="0" smtClean="0">
                <a:solidFill>
                  <a:srgbClr val="000000"/>
                </a:solidFill>
              </a:rPr>
              <a:t>3</a:t>
            </a:r>
          </a:p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80 m</a:t>
            </a:r>
            <a:r>
              <a:rPr lang="en-GB" sz="1000" baseline="30000" dirty="0" smtClean="0">
                <a:solidFill>
                  <a:srgbClr val="000000"/>
                </a:solidFill>
              </a:rPr>
              <a:t>3</a:t>
            </a:r>
            <a:r>
              <a:rPr lang="en-GB" sz="1000" dirty="0" smtClean="0">
                <a:solidFill>
                  <a:srgbClr val="000000"/>
                </a:solidFill>
              </a:rPr>
              <a:t>/h</a:t>
            </a:r>
          </a:p>
        </p:txBody>
      </p:sp>
      <p:grpSp>
        <p:nvGrpSpPr>
          <p:cNvPr id="56" name="Group 55"/>
          <p:cNvGrpSpPr/>
          <p:nvPr/>
        </p:nvGrpSpPr>
        <p:grpSpPr>
          <a:xfrm rot="10800000">
            <a:off x="3581399" y="2999988"/>
            <a:ext cx="254001" cy="255080"/>
            <a:chOff x="4825999" y="4065081"/>
            <a:chExt cx="287869" cy="320652"/>
          </a:xfrm>
        </p:grpSpPr>
        <p:sp>
          <p:nvSpPr>
            <p:cNvPr id="57" name="Oval 56"/>
            <p:cNvSpPr/>
            <p:nvPr/>
          </p:nvSpPr>
          <p:spPr>
            <a:xfrm>
              <a:off x="4825999" y="4065081"/>
              <a:ext cx="287869" cy="3206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8" name="Flowchart: Extract 57"/>
            <p:cNvSpPr/>
            <p:nvPr/>
          </p:nvSpPr>
          <p:spPr>
            <a:xfrm>
              <a:off x="4851400" y="4065081"/>
              <a:ext cx="228600" cy="255080"/>
            </a:xfrm>
            <a:prstGeom prst="flowChartExtra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cxnSp>
        <p:nvCxnSpPr>
          <p:cNvPr id="6" name="Elbow Connector 5"/>
          <p:cNvCxnSpPr>
            <a:endCxn id="1028" idx="0"/>
          </p:cNvCxnSpPr>
          <p:nvPr/>
        </p:nvCxnSpPr>
        <p:spPr>
          <a:xfrm>
            <a:off x="3712135" y="3426336"/>
            <a:ext cx="2216648" cy="2178598"/>
          </a:xfrm>
          <a:prstGeom prst="bentConnector4">
            <a:avLst>
              <a:gd name="adj1" fmla="val -482"/>
              <a:gd name="adj2" fmla="val 110493"/>
            </a:avLst>
          </a:prstGeom>
          <a:ln w="158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820459" y="1083076"/>
            <a:ext cx="3480162" cy="2904163"/>
            <a:chOff x="4820459" y="1083076"/>
            <a:chExt cx="3480162" cy="2904163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4820459" y="3979854"/>
              <a:ext cx="966258" cy="7385"/>
            </a:xfrm>
            <a:prstGeom prst="straightConnector1">
              <a:avLst/>
            </a:prstGeom>
            <a:ln w="158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786717" y="3979854"/>
              <a:ext cx="2513904" cy="0"/>
            </a:xfrm>
            <a:prstGeom prst="line">
              <a:avLst/>
            </a:prstGeom>
            <a:ln w="158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300621" y="1083076"/>
              <a:ext cx="0" cy="2896778"/>
            </a:xfrm>
            <a:prstGeom prst="line">
              <a:avLst/>
            </a:prstGeom>
            <a:ln w="158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538471" y="1083076"/>
              <a:ext cx="2762150" cy="0"/>
            </a:xfrm>
            <a:prstGeom prst="line">
              <a:avLst/>
            </a:prstGeom>
            <a:ln w="158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538471" y="1083076"/>
              <a:ext cx="0" cy="175116"/>
            </a:xfrm>
            <a:prstGeom prst="straightConnector1">
              <a:avLst/>
            </a:prstGeom>
            <a:ln w="158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lowchart: Merge 40"/>
          <p:cNvSpPr/>
          <p:nvPr/>
        </p:nvSpPr>
        <p:spPr>
          <a:xfrm>
            <a:off x="414867" y="3160907"/>
            <a:ext cx="108916" cy="115690"/>
          </a:xfrm>
          <a:prstGeom prst="flowChartMerg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6" name="Flowchart: Merge 85"/>
          <p:cNvSpPr/>
          <p:nvPr/>
        </p:nvSpPr>
        <p:spPr>
          <a:xfrm>
            <a:off x="414866" y="5641642"/>
            <a:ext cx="108916" cy="115690"/>
          </a:xfrm>
          <a:prstGeom prst="flowChartMerg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133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mst002\Desktop\Fotos Silt\DSCN3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11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mst002\Desktop\Fotos Silt\DSCN39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0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mst002\Desktop\Fotos Silt\DSCN39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4" y="3081865"/>
            <a:ext cx="4854223" cy="3640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mst002\Desktop\Fotos Silt\DSCN39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10" y="152401"/>
            <a:ext cx="4854224" cy="3640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26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System performance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012054"/>
            <a:ext cx="8521188" cy="4912795"/>
          </a:xfrm>
        </p:spPr>
        <p:txBody>
          <a:bodyPr/>
          <a:lstStyle/>
          <a:p>
            <a:r>
              <a:rPr lang="nl-NL" dirty="0" smtClean="0"/>
              <a:t>Design </a:t>
            </a:r>
            <a:r>
              <a:rPr lang="nl-NL" dirty="0" err="1" smtClean="0"/>
              <a:t>capacity</a:t>
            </a:r>
            <a:r>
              <a:rPr lang="nl-NL" dirty="0" smtClean="0"/>
              <a:t> 100 T/y</a:t>
            </a:r>
          </a:p>
          <a:p>
            <a:r>
              <a:rPr lang="nl-NL" dirty="0" smtClean="0"/>
              <a:t>Max feed load </a:t>
            </a:r>
            <a:r>
              <a:rPr lang="nl-NL" dirty="0" err="1" smtClean="0"/>
              <a:t>realised</a:t>
            </a:r>
            <a:r>
              <a:rPr lang="nl-NL" dirty="0" smtClean="0"/>
              <a:t>: 450 kg/d = OK </a:t>
            </a:r>
          </a:p>
          <a:p>
            <a:endParaRPr lang="nl-NL" dirty="0" smtClean="0"/>
          </a:p>
          <a:p>
            <a:r>
              <a:rPr lang="nl-NL" dirty="0" smtClean="0"/>
              <a:t>Water </a:t>
            </a:r>
            <a:r>
              <a:rPr lang="nl-NL" dirty="0" err="1" smtClean="0"/>
              <a:t>use</a:t>
            </a:r>
            <a:r>
              <a:rPr lang="nl-NL" dirty="0" smtClean="0"/>
              <a:t>: 1000 l/kg feed (</a:t>
            </a:r>
            <a:r>
              <a:rPr lang="nl-NL" dirty="0" err="1" smtClean="0"/>
              <a:t>borehole</a:t>
            </a:r>
            <a:r>
              <a:rPr lang="nl-NL" dirty="0" smtClean="0"/>
              <a:t> 25 </a:t>
            </a:r>
            <a:r>
              <a:rPr lang="nl-NL" dirty="0" err="1" smtClean="0"/>
              <a:t>ppt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Temperature</a:t>
            </a:r>
            <a:r>
              <a:rPr lang="nl-NL" dirty="0" smtClean="0"/>
              <a:t>: 21-24</a:t>
            </a:r>
          </a:p>
          <a:p>
            <a:r>
              <a:rPr lang="nl-NL" dirty="0" smtClean="0"/>
              <a:t>TAN</a:t>
            </a:r>
            <a:r>
              <a:rPr lang="nl-NL" dirty="0"/>
              <a:t>: 1.3 ± </a:t>
            </a:r>
            <a:r>
              <a:rPr lang="nl-NL" dirty="0" smtClean="0"/>
              <a:t>0.8</a:t>
            </a:r>
          </a:p>
          <a:p>
            <a:r>
              <a:rPr lang="nl-NL" dirty="0" smtClean="0"/>
              <a:t>NO</a:t>
            </a:r>
            <a:r>
              <a:rPr lang="nl-NL" baseline="-25000" dirty="0" smtClean="0"/>
              <a:t>2</a:t>
            </a:r>
            <a:r>
              <a:rPr lang="nl-NL" dirty="0" smtClean="0"/>
              <a:t>-N</a:t>
            </a:r>
            <a:r>
              <a:rPr lang="nl-NL" dirty="0"/>
              <a:t>: 0.4 ± </a:t>
            </a:r>
            <a:r>
              <a:rPr lang="nl-NL" dirty="0" smtClean="0"/>
              <a:t>0.2</a:t>
            </a:r>
          </a:p>
          <a:p>
            <a:r>
              <a:rPr lang="nl-NL" dirty="0" smtClean="0"/>
              <a:t>NO</a:t>
            </a:r>
            <a:r>
              <a:rPr lang="nl-NL" baseline="-25000" dirty="0" smtClean="0"/>
              <a:t>3</a:t>
            </a:r>
            <a:r>
              <a:rPr lang="nl-NL" dirty="0" smtClean="0"/>
              <a:t>-N</a:t>
            </a:r>
            <a:r>
              <a:rPr lang="nl-NL" dirty="0"/>
              <a:t>: 55.3 ± 11.1</a:t>
            </a:r>
            <a:endParaRPr lang="nl-NL" dirty="0" smtClean="0"/>
          </a:p>
          <a:p>
            <a:r>
              <a:rPr lang="nl-NL" dirty="0" smtClean="0"/>
              <a:t>pH&gt;7.2</a:t>
            </a:r>
          </a:p>
          <a:p>
            <a:r>
              <a:rPr lang="nl-NL" dirty="0" smtClean="0"/>
              <a:t>CO</a:t>
            </a:r>
            <a:r>
              <a:rPr lang="nl-NL" baseline="-25000" dirty="0" smtClean="0"/>
              <a:t>2</a:t>
            </a:r>
            <a:r>
              <a:rPr lang="nl-NL" dirty="0" smtClean="0"/>
              <a:t> &lt; 10 mg/l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7565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err="1" smtClean="0"/>
              <a:t>Economy</a:t>
            </a:r>
            <a:r>
              <a:rPr lang="nl-NL" dirty="0" smtClean="0"/>
              <a:t>: </a:t>
            </a:r>
            <a:r>
              <a:rPr lang="nl-NL" dirty="0" err="1"/>
              <a:t>k</a:t>
            </a:r>
            <a:r>
              <a:rPr lang="nl-NL" dirty="0" err="1" smtClean="0"/>
              <a:t>ey</a:t>
            </a:r>
            <a:r>
              <a:rPr lang="nl-NL" dirty="0" smtClean="0"/>
              <a:t> </a:t>
            </a:r>
            <a:r>
              <a:rPr lang="nl-NL" dirty="0" err="1" smtClean="0"/>
              <a:t>numbers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100 T/Y,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reached</a:t>
            </a:r>
            <a:r>
              <a:rPr lang="nl-NL" dirty="0" smtClean="0"/>
              <a:t> </a:t>
            </a:r>
          </a:p>
          <a:p>
            <a:r>
              <a:rPr lang="nl-NL" dirty="0" smtClean="0"/>
              <a:t>Desk </a:t>
            </a:r>
            <a:r>
              <a:rPr lang="nl-NL" dirty="0" err="1" smtClean="0"/>
              <a:t>study</a:t>
            </a:r>
            <a:r>
              <a:rPr lang="nl-NL" dirty="0" smtClean="0"/>
              <a:t> </a:t>
            </a:r>
            <a:r>
              <a:rPr lang="nl-NL" dirty="0" err="1" smtClean="0"/>
              <a:t>Aquavlan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nl-NL" dirty="0" smtClean="0"/>
              <a:t>1-2500 grams in 1 </a:t>
            </a:r>
            <a:r>
              <a:rPr lang="nl-NL" dirty="0" err="1" smtClean="0"/>
              <a:t>year</a:t>
            </a:r>
            <a:endParaRPr lang="nl-NL" dirty="0" smtClean="0"/>
          </a:p>
          <a:p>
            <a:r>
              <a:rPr lang="nl-NL" dirty="0" smtClean="0"/>
              <a:t>250 kg/m</a:t>
            </a:r>
            <a:r>
              <a:rPr lang="nl-NL" sz="2000" baseline="30000" dirty="0" smtClean="0"/>
              <a:t>3</a:t>
            </a:r>
            <a:r>
              <a:rPr lang="nl-NL" dirty="0" smtClean="0"/>
              <a:t>/y</a:t>
            </a:r>
          </a:p>
          <a:p>
            <a:r>
              <a:rPr lang="nl-NL" dirty="0" smtClean="0"/>
              <a:t>FCR 1.6</a:t>
            </a:r>
          </a:p>
          <a:p>
            <a:endParaRPr lang="nl-NL" dirty="0"/>
          </a:p>
          <a:p>
            <a:r>
              <a:rPr lang="nl-NL" dirty="0" smtClean="0"/>
              <a:t>Investment 6,70 €/kg </a:t>
            </a:r>
            <a:r>
              <a:rPr lang="nl-NL" dirty="0" err="1" smtClean="0"/>
              <a:t>production</a:t>
            </a:r>
            <a:endParaRPr lang="nl-NL" dirty="0" smtClean="0"/>
          </a:p>
          <a:p>
            <a:r>
              <a:rPr lang="nl-NL" dirty="0" smtClean="0"/>
              <a:t>IRR 22%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716908"/>
            <a:ext cx="2466696" cy="1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31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err="1" smtClean="0"/>
              <a:t>Projected</a:t>
            </a:r>
            <a:r>
              <a:rPr lang="nl-NL" dirty="0" smtClean="0"/>
              <a:t> </a:t>
            </a:r>
            <a:r>
              <a:rPr lang="nl-NL" dirty="0" err="1" smtClean="0"/>
              <a:t>cost</a:t>
            </a:r>
            <a:r>
              <a:rPr lang="nl-NL" dirty="0" smtClean="0"/>
              <a:t> </a:t>
            </a:r>
            <a:r>
              <a:rPr lang="nl-NL" dirty="0" err="1" smtClean="0"/>
              <a:t>structure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8" y="916725"/>
            <a:ext cx="7495953" cy="489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04" y="5623542"/>
            <a:ext cx="2466696" cy="1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13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err="1" smtClean="0"/>
              <a:t>Competitive</a:t>
            </a:r>
            <a:r>
              <a:rPr lang="nl-NL" dirty="0" smtClean="0"/>
              <a:t> power RAS </a:t>
            </a:r>
            <a:r>
              <a:rPr lang="nl-NL" dirty="0" err="1" smtClean="0"/>
              <a:t>vs</a:t>
            </a:r>
            <a:r>
              <a:rPr lang="nl-NL" dirty="0" smtClean="0"/>
              <a:t> </a:t>
            </a:r>
            <a:r>
              <a:rPr lang="nl-NL" dirty="0" err="1"/>
              <a:t>C</a:t>
            </a:r>
            <a:r>
              <a:rPr lang="nl-NL" dirty="0" err="1" smtClean="0"/>
              <a:t>ages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RAS more </a:t>
            </a:r>
            <a:r>
              <a:rPr lang="nl-NL" dirty="0" err="1" smtClean="0"/>
              <a:t>expensive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RAS </a:t>
            </a:r>
            <a:r>
              <a:rPr lang="nl-NL" dirty="0" err="1" smtClean="0"/>
              <a:t>better</a:t>
            </a:r>
            <a:r>
              <a:rPr lang="nl-NL" dirty="0" smtClean="0"/>
              <a:t> </a:t>
            </a:r>
            <a:r>
              <a:rPr lang="nl-NL" dirty="0" err="1" smtClean="0"/>
              <a:t>certifiable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RAS </a:t>
            </a:r>
            <a:r>
              <a:rPr lang="nl-NL" dirty="0" err="1" smtClean="0"/>
              <a:t>for</a:t>
            </a:r>
            <a:r>
              <a:rPr lang="nl-NL" dirty="0" smtClean="0"/>
              <a:t> ‘</a:t>
            </a:r>
            <a:r>
              <a:rPr lang="nl-NL" dirty="0" err="1" smtClean="0"/>
              <a:t>local</a:t>
            </a:r>
            <a:r>
              <a:rPr lang="nl-NL" dirty="0" smtClean="0"/>
              <a:t>’ </a:t>
            </a:r>
            <a:r>
              <a:rPr lang="nl-NL" dirty="0" err="1" smtClean="0"/>
              <a:t>production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¥ </a:t>
            </a:r>
            <a:r>
              <a:rPr lang="nl-NL" dirty="0" err="1" smtClean="0"/>
              <a:t>vs</a:t>
            </a:r>
            <a:r>
              <a:rPr lang="nl-NL" dirty="0" smtClean="0"/>
              <a:t> €/$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699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Content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8037" y="1431211"/>
            <a:ext cx="8521188" cy="4089600"/>
          </a:xfrm>
        </p:spPr>
        <p:txBody>
          <a:bodyPr/>
          <a:lstStyle/>
          <a:p>
            <a:r>
              <a:rPr lang="nl-NL" dirty="0" smtClean="0"/>
              <a:t>Global status of </a:t>
            </a:r>
            <a:r>
              <a:rPr lang="nl-NL" dirty="0" err="1" smtClean="0"/>
              <a:t>Seriola</a:t>
            </a:r>
            <a:r>
              <a:rPr lang="nl-NL" dirty="0" smtClean="0"/>
              <a:t> </a:t>
            </a:r>
            <a:r>
              <a:rPr lang="nl-NL" dirty="0" err="1" smtClean="0"/>
              <a:t>farming</a:t>
            </a:r>
            <a:endParaRPr lang="nl-NL" dirty="0" smtClean="0"/>
          </a:p>
          <a:p>
            <a:r>
              <a:rPr lang="nl-NL" dirty="0"/>
              <a:t>Rationale </a:t>
            </a:r>
            <a:r>
              <a:rPr lang="nl-NL" dirty="0" err="1"/>
              <a:t>for</a:t>
            </a:r>
            <a:r>
              <a:rPr lang="nl-NL" dirty="0"/>
              <a:t> YTK in </a:t>
            </a:r>
            <a:r>
              <a:rPr lang="nl-NL" dirty="0" smtClean="0"/>
              <a:t>RAS </a:t>
            </a:r>
          </a:p>
          <a:p>
            <a:r>
              <a:rPr lang="nl-NL" dirty="0" smtClean="0"/>
              <a:t>Development of the project, Lab&gt;Pilot&gt;Commercial</a:t>
            </a:r>
          </a:p>
          <a:p>
            <a:r>
              <a:rPr lang="nl-NL" dirty="0" smtClean="0"/>
              <a:t>System lay-out</a:t>
            </a:r>
          </a:p>
          <a:p>
            <a:r>
              <a:rPr lang="nl-NL" dirty="0" smtClean="0"/>
              <a:t>Design parameters, water </a:t>
            </a:r>
            <a:r>
              <a:rPr lang="nl-NL" dirty="0" err="1" smtClean="0"/>
              <a:t>quality</a:t>
            </a:r>
            <a:endParaRPr lang="nl-NL" dirty="0" smtClean="0"/>
          </a:p>
          <a:p>
            <a:r>
              <a:rPr lang="nl-NL" dirty="0" err="1" smtClean="0"/>
              <a:t>Projected</a:t>
            </a:r>
            <a:r>
              <a:rPr lang="nl-NL" dirty="0" smtClean="0"/>
              <a:t> </a:t>
            </a:r>
            <a:r>
              <a:rPr lang="nl-NL" dirty="0" err="1" smtClean="0"/>
              <a:t>cost</a:t>
            </a:r>
            <a:r>
              <a:rPr lang="nl-NL" dirty="0" smtClean="0"/>
              <a:t> </a:t>
            </a:r>
            <a:r>
              <a:rPr lang="nl-NL" dirty="0" err="1" smtClean="0"/>
              <a:t>structure</a:t>
            </a:r>
            <a:r>
              <a:rPr lang="nl-NL" dirty="0" smtClean="0"/>
              <a:t>; </a:t>
            </a:r>
            <a:r>
              <a:rPr lang="nl-NL" dirty="0" err="1" smtClean="0"/>
              <a:t>competitive</a:t>
            </a:r>
            <a:r>
              <a:rPr lang="nl-NL" dirty="0" smtClean="0"/>
              <a:t> power</a:t>
            </a:r>
          </a:p>
          <a:p>
            <a:r>
              <a:rPr lang="nl-NL" dirty="0" smtClean="0"/>
              <a:t>Marketing &amp; Sales</a:t>
            </a:r>
          </a:p>
          <a:p>
            <a:r>
              <a:rPr lang="nl-NL" dirty="0" smtClean="0"/>
              <a:t>Research &amp; </a:t>
            </a:r>
            <a:r>
              <a:rPr lang="nl-NL" dirty="0" err="1" smtClean="0"/>
              <a:t>Prospects</a:t>
            </a:r>
            <a:endParaRPr lang="nl-N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84" y="5486794"/>
            <a:ext cx="2062716" cy="137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07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Marketing &amp; Sales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Well </a:t>
            </a:r>
            <a:r>
              <a:rPr lang="nl-NL" dirty="0" err="1" smtClean="0"/>
              <a:t>received</a:t>
            </a:r>
            <a:r>
              <a:rPr lang="nl-NL" dirty="0" smtClean="0"/>
              <a:t> product</a:t>
            </a:r>
          </a:p>
          <a:p>
            <a:r>
              <a:rPr lang="nl-NL" dirty="0" smtClean="0"/>
              <a:t>Applications: sushi/</a:t>
            </a:r>
            <a:r>
              <a:rPr lang="nl-NL" dirty="0" err="1" smtClean="0"/>
              <a:t>sashimi</a:t>
            </a:r>
            <a:endParaRPr lang="nl-NL" dirty="0" smtClean="0"/>
          </a:p>
          <a:p>
            <a:r>
              <a:rPr lang="nl-NL" dirty="0" smtClean="0"/>
              <a:t>Western-Europe, </a:t>
            </a:r>
            <a:r>
              <a:rPr lang="nl-NL" dirty="0" err="1" smtClean="0"/>
              <a:t>fresh</a:t>
            </a:r>
            <a:r>
              <a:rPr lang="nl-NL" dirty="0" smtClean="0"/>
              <a:t> </a:t>
            </a:r>
            <a:r>
              <a:rPr lang="nl-NL" dirty="0" err="1" smtClean="0"/>
              <a:t>round</a:t>
            </a:r>
            <a:endParaRPr lang="nl-NL" dirty="0"/>
          </a:p>
        </p:txBody>
      </p:sp>
      <p:pic>
        <p:nvPicPr>
          <p:cNvPr id="5122" name="Picture 2" descr="C:\Users\kamst002\Desktop\Fotos Silt\20120124-_MG_0631 Q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3352798"/>
            <a:ext cx="4064000" cy="2709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mst002\Desktop\Fotos Silt\20120124-_MG_06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352797"/>
            <a:ext cx="4064000" cy="2709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77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err="1" smtClean="0"/>
              <a:t>Depuration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Marine RAS have off-flavour</a:t>
            </a:r>
          </a:p>
          <a:p>
            <a:pPr lvl="1"/>
            <a:r>
              <a:rPr lang="nl-NL" dirty="0" err="1" smtClean="0"/>
              <a:t>Turbot</a:t>
            </a:r>
            <a:endParaRPr lang="nl-NL" dirty="0" smtClean="0"/>
          </a:p>
          <a:p>
            <a:pPr lvl="1"/>
            <a:r>
              <a:rPr lang="nl-NL" dirty="0" err="1" smtClean="0"/>
              <a:t>Kingfish</a:t>
            </a:r>
            <a:endParaRPr lang="nl-NL" dirty="0" smtClean="0"/>
          </a:p>
          <a:p>
            <a:pPr lvl="1"/>
            <a:endParaRPr lang="nl-NL" dirty="0"/>
          </a:p>
          <a:p>
            <a:r>
              <a:rPr lang="nl-NL" dirty="0" smtClean="0"/>
              <a:t>For YTK 2 </a:t>
            </a:r>
            <a:r>
              <a:rPr lang="nl-NL" dirty="0" err="1" smtClean="0"/>
              <a:t>days</a:t>
            </a:r>
            <a:r>
              <a:rPr lang="nl-NL" dirty="0" smtClean="0"/>
              <a:t> in make-up water</a:t>
            </a:r>
          </a:p>
          <a:p>
            <a:endParaRPr lang="nl-NL" dirty="0"/>
          </a:p>
          <a:p>
            <a:r>
              <a:rPr lang="nl-NL" dirty="0" smtClean="0"/>
              <a:t>Awareness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producers!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579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&amp; Prospects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10567" y="1367417"/>
            <a:ext cx="8521188" cy="4089600"/>
          </a:xfrm>
        </p:spPr>
        <p:txBody>
          <a:bodyPr/>
          <a:lstStyle/>
          <a:p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Reproduction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breeding</a:t>
            </a:r>
            <a:endParaRPr lang="nl-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</a:t>
            </a:r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diets</a:t>
            </a:r>
          </a:p>
          <a:p>
            <a:pPr lvl="1"/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endParaRPr lang="nl-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</a:t>
            </a:r>
            <a:endParaRPr lang="nl-NL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96913" lvl="1" indent="0">
              <a:buNone/>
            </a:pPr>
            <a:endParaRPr lang="nl-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Welfare, </a:t>
            </a:r>
          </a:p>
          <a:p>
            <a:pPr lvl="1"/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slaughter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/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endParaRPr lang="nl-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652" y="4615544"/>
            <a:ext cx="3373348" cy="22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45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3517585" y="605477"/>
            <a:ext cx="5040000" cy="5040000"/>
          </a:xfrm>
        </p:spPr>
      </p:pic>
      <p:sp>
        <p:nvSpPr>
          <p:cNvPr id="13" name="Tijdelijke aanduiding voor tekst 12"/>
          <p:cNvSpPr>
            <a:spLocks noGrp="1"/>
          </p:cNvSpPr>
          <p:nvPr>
            <p:ph type="body" sz="quarter" idx="17"/>
          </p:nvPr>
        </p:nvSpPr>
        <p:spPr>
          <a:xfrm>
            <a:off x="494091" y="435831"/>
            <a:ext cx="3276600" cy="2364217"/>
          </a:xfrm>
        </p:spPr>
        <p:txBody>
          <a:bodyPr/>
          <a:lstStyle/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attention.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Questions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834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"/>
            <a:ext cx="91440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287670" y="344487"/>
            <a:ext cx="6410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yellowtail kingfish, </a:t>
            </a:r>
            <a:r>
              <a:rPr lang="en-GB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Seriola</a:t>
            </a:r>
            <a:r>
              <a:rPr lang="en-GB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lalandi</a:t>
            </a:r>
            <a:endParaRPr lang="en-GB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3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Global </a:t>
            </a:r>
            <a:r>
              <a:rPr lang="nl-NL" dirty="0"/>
              <a:t>s</a:t>
            </a:r>
            <a:r>
              <a:rPr lang="nl-NL" dirty="0" smtClean="0"/>
              <a:t>tatus of </a:t>
            </a:r>
            <a:r>
              <a:rPr lang="nl-NL" dirty="0" err="1" smtClean="0"/>
              <a:t>Seriola</a:t>
            </a:r>
            <a:r>
              <a:rPr lang="nl-NL" dirty="0" smtClean="0"/>
              <a:t> </a:t>
            </a:r>
            <a:r>
              <a:rPr lang="nl-NL" dirty="0" err="1" smtClean="0"/>
              <a:t>farming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9934" y="952746"/>
            <a:ext cx="8521188" cy="4576183"/>
          </a:xfrm>
        </p:spPr>
        <p:txBody>
          <a:bodyPr/>
          <a:lstStyle/>
          <a:p>
            <a:r>
              <a:rPr lang="nl-NL" dirty="0" smtClean="0"/>
              <a:t>9 species, 4 in </a:t>
            </a:r>
            <a:r>
              <a:rPr lang="nl-NL" dirty="0" err="1" smtClean="0"/>
              <a:t>aquaculture</a:t>
            </a:r>
            <a:endParaRPr lang="nl-NL" dirty="0" smtClean="0"/>
          </a:p>
          <a:p>
            <a:r>
              <a:rPr lang="nl-NL" dirty="0" smtClean="0"/>
              <a:t>130.000 </a:t>
            </a:r>
            <a:r>
              <a:rPr lang="nl-NL" dirty="0" err="1" smtClean="0"/>
              <a:t>tonnes</a:t>
            </a:r>
            <a:r>
              <a:rPr lang="nl-NL" dirty="0" smtClean="0"/>
              <a:t> </a:t>
            </a:r>
            <a:r>
              <a:rPr lang="nl-NL" dirty="0" err="1" smtClean="0"/>
              <a:t>production</a:t>
            </a:r>
            <a:endParaRPr lang="nl-NL" dirty="0" smtClean="0"/>
          </a:p>
          <a:p>
            <a:r>
              <a:rPr lang="nl-NL" dirty="0" smtClean="0"/>
              <a:t>80% Jap. amberjack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/>
              <a:t>6</a:t>
            </a:r>
            <a:r>
              <a:rPr lang="nl-NL" dirty="0" smtClean="0"/>
              <a:t> sites </a:t>
            </a:r>
            <a:r>
              <a:rPr lang="nl-NL" dirty="0" err="1" smtClean="0"/>
              <a:t>reproduction</a:t>
            </a:r>
            <a:r>
              <a:rPr lang="nl-NL" dirty="0" smtClean="0"/>
              <a:t> S. </a:t>
            </a:r>
            <a:r>
              <a:rPr lang="nl-NL" dirty="0" err="1" smtClean="0"/>
              <a:t>lalandi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2" y="2499166"/>
            <a:ext cx="6041882" cy="2551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679535" y="5082821"/>
            <a:ext cx="917239" cy="29738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200" dirty="0" smtClean="0">
                <a:latin typeface="Verdana" pitchFamily="34" charset="0"/>
              </a:rPr>
              <a:t>Fish Base</a:t>
            </a:r>
          </a:p>
        </p:txBody>
      </p:sp>
    </p:spTree>
    <p:extLst>
      <p:ext uri="{BB962C8B-B14F-4D97-AF65-F5344CB8AC3E}">
        <p14:creationId xmlns="" xmlns:p14="http://schemas.microsoft.com/office/powerpoint/2010/main" val="10914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Rationale </a:t>
            </a:r>
            <a:r>
              <a:rPr lang="nl-NL" dirty="0" err="1" smtClean="0"/>
              <a:t>for</a:t>
            </a:r>
            <a:r>
              <a:rPr lang="nl-NL" dirty="0" smtClean="0"/>
              <a:t> YTK in RAS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4549" y="1835249"/>
            <a:ext cx="8697839" cy="4089600"/>
          </a:xfrm>
        </p:spPr>
        <p:txBody>
          <a:bodyPr/>
          <a:lstStyle/>
          <a:p>
            <a:r>
              <a:rPr lang="nl-NL" dirty="0" err="1" smtClean="0"/>
              <a:t>Demand</a:t>
            </a:r>
            <a:r>
              <a:rPr lang="nl-NL" dirty="0" smtClean="0"/>
              <a:t> </a:t>
            </a:r>
            <a:r>
              <a:rPr lang="nl-NL" dirty="0" err="1" smtClean="0"/>
              <a:t>fresh</a:t>
            </a:r>
            <a:r>
              <a:rPr lang="nl-NL" dirty="0" smtClean="0"/>
              <a:t> product sushi/</a:t>
            </a:r>
            <a:r>
              <a:rPr lang="nl-NL" dirty="0" err="1" smtClean="0"/>
              <a:t>sashimi</a:t>
            </a:r>
            <a:r>
              <a:rPr lang="nl-NL" dirty="0" smtClean="0"/>
              <a:t>/carpaccio</a:t>
            </a:r>
          </a:p>
          <a:p>
            <a:r>
              <a:rPr lang="nl-NL" dirty="0" err="1" smtClean="0"/>
              <a:t>Demand</a:t>
            </a:r>
            <a:r>
              <a:rPr lang="nl-NL" dirty="0" smtClean="0"/>
              <a:t> </a:t>
            </a:r>
            <a:r>
              <a:rPr lang="nl-NL" dirty="0" err="1" smtClean="0"/>
              <a:t>local</a:t>
            </a:r>
            <a:r>
              <a:rPr lang="nl-NL" dirty="0" smtClean="0"/>
              <a:t> product, </a:t>
            </a:r>
            <a:r>
              <a:rPr lang="nl-NL" dirty="0" err="1" smtClean="0"/>
              <a:t>certified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sustainable</a:t>
            </a:r>
            <a:endParaRPr lang="nl-NL" dirty="0" smtClean="0"/>
          </a:p>
          <a:p>
            <a:r>
              <a:rPr lang="nl-NL" dirty="0" err="1" smtClean="0"/>
              <a:t>Alternative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Tuna</a:t>
            </a:r>
            <a:endParaRPr lang="nl-NL" dirty="0" smtClean="0"/>
          </a:p>
          <a:p>
            <a:r>
              <a:rPr lang="nl-NL" dirty="0" smtClean="0"/>
              <a:t>Technology RAS </a:t>
            </a:r>
            <a:r>
              <a:rPr lang="nl-NL" dirty="0" err="1" smtClean="0"/>
              <a:t>developed</a:t>
            </a:r>
            <a:endParaRPr lang="nl-NL" dirty="0" smtClean="0"/>
          </a:p>
          <a:p>
            <a:r>
              <a:rPr lang="nl-NL" dirty="0" err="1" smtClean="0"/>
              <a:t>Fingerling</a:t>
            </a:r>
            <a:r>
              <a:rPr lang="nl-NL" dirty="0" smtClean="0"/>
              <a:t> </a:t>
            </a:r>
            <a:r>
              <a:rPr lang="nl-NL" dirty="0" err="1" smtClean="0"/>
              <a:t>production</a:t>
            </a:r>
            <a:r>
              <a:rPr lang="nl-NL" dirty="0" smtClean="0"/>
              <a:t> </a:t>
            </a:r>
            <a:r>
              <a:rPr lang="nl-NL" dirty="0" err="1" smtClean="0"/>
              <a:t>developed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1848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the project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389303" y="1336433"/>
            <a:ext cx="8521188" cy="4089600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Start: project Fork to Farm 2009: lab-scale IMARES</a:t>
            </a:r>
          </a:p>
          <a:p>
            <a:pPr lvl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quality criteria</a:t>
            </a:r>
          </a:p>
          <a:p>
            <a:pPr lvl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data</a:t>
            </a:r>
          </a:p>
          <a:p>
            <a:pPr lvl="1"/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scale at farm with fish from IMARES</a:t>
            </a:r>
          </a:p>
          <a:p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Silt 2011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48" y="5426033"/>
            <a:ext cx="2871281" cy="143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 descr="Interreg V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48" y="5426033"/>
            <a:ext cx="1026097" cy="71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113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Lab-</a:t>
            </a:r>
            <a:r>
              <a:rPr lang="nl-NL" dirty="0" err="1" smtClean="0"/>
              <a:t>scale</a:t>
            </a:r>
            <a:r>
              <a:rPr lang="nl-NL" dirty="0" smtClean="0"/>
              <a:t> trials YTK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 smtClean="0"/>
              <a:t>Replicated</a:t>
            </a:r>
            <a:r>
              <a:rPr lang="nl-NL" dirty="0" smtClean="0"/>
              <a:t> RAS</a:t>
            </a:r>
          </a:p>
          <a:p>
            <a:r>
              <a:rPr lang="nl-NL" dirty="0" err="1" smtClean="0"/>
              <a:t>Very</a:t>
            </a:r>
            <a:r>
              <a:rPr lang="nl-NL" dirty="0" smtClean="0"/>
              <a:t> </a:t>
            </a:r>
            <a:r>
              <a:rPr lang="nl-NL" dirty="0" err="1" smtClean="0"/>
              <a:t>fast</a:t>
            </a:r>
            <a:r>
              <a:rPr lang="nl-NL" dirty="0" smtClean="0"/>
              <a:t> </a:t>
            </a:r>
            <a:r>
              <a:rPr lang="nl-NL" dirty="0" err="1" smtClean="0"/>
              <a:t>growth</a:t>
            </a:r>
            <a:r>
              <a:rPr lang="nl-NL" dirty="0" smtClean="0"/>
              <a:t> </a:t>
            </a:r>
            <a:r>
              <a:rPr lang="nl-NL" dirty="0" err="1" smtClean="0"/>
              <a:t>rate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96" y="1167583"/>
            <a:ext cx="3942804" cy="29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91565" y="3103576"/>
            <a:ext cx="4322658" cy="2840024"/>
            <a:chOff x="131631" y="2064209"/>
            <a:chExt cx="4024166" cy="2614054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631" y="2064209"/>
              <a:ext cx="4024166" cy="2614054"/>
            </a:xfrm>
            <a:prstGeom prst="rect">
              <a:avLst/>
            </a:prstGeom>
            <a:noFill/>
            <a:ln w="19050">
              <a:solidFill>
                <a:schemeClr val="bg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2996010" y="3780563"/>
              <a:ext cx="491930" cy="18782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 dirty="0">
                  <a:solidFill>
                    <a:srgbClr val="000000"/>
                  </a:solidFill>
                </a:rPr>
                <a:t>FCR: 1.0</a:t>
              </a: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846994" y="3778501"/>
              <a:ext cx="491930" cy="18782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 dirty="0">
                  <a:solidFill>
                    <a:srgbClr val="000000"/>
                  </a:solidFill>
                </a:rPr>
                <a:t>FCR: 0.7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026778" y="2188623"/>
              <a:ext cx="532192" cy="2253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b="1" dirty="0">
                  <a:solidFill>
                    <a:srgbClr val="000000"/>
                  </a:solidFill>
                </a:rPr>
                <a:t>growth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668639" y="3824554"/>
              <a:ext cx="0" cy="27838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5929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err="1" smtClean="0"/>
              <a:t>Temperature</a:t>
            </a:r>
            <a:endParaRPr lang="nl-NL" dirty="0"/>
          </a:p>
        </p:txBody>
      </p:sp>
      <p:grpSp>
        <p:nvGrpSpPr>
          <p:cNvPr id="4" name="Group 3"/>
          <p:cNvGrpSpPr/>
          <p:nvPr/>
        </p:nvGrpSpPr>
        <p:grpSpPr>
          <a:xfrm>
            <a:off x="986066" y="1217634"/>
            <a:ext cx="6863939" cy="4809507"/>
            <a:chOff x="126883" y="1480710"/>
            <a:chExt cx="5672785" cy="3770300"/>
          </a:xfrm>
        </p:grpSpPr>
        <p:grpSp>
          <p:nvGrpSpPr>
            <p:cNvPr id="5" name="Group 4"/>
            <p:cNvGrpSpPr/>
            <p:nvPr/>
          </p:nvGrpSpPr>
          <p:grpSpPr>
            <a:xfrm>
              <a:off x="126883" y="1480710"/>
              <a:ext cx="5309762" cy="3770300"/>
              <a:chOff x="126883" y="1480710"/>
              <a:chExt cx="5309762" cy="37703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26883" y="1480710"/>
                <a:ext cx="5309762" cy="3770300"/>
                <a:chOff x="126883" y="1480710"/>
                <a:chExt cx="5309762" cy="3770300"/>
              </a:xfrm>
            </p:grpSpPr>
            <p:pic>
              <p:nvPicPr>
                <p:cNvPr id="14" name="Picture 5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6883" y="1480710"/>
                  <a:ext cx="5309762" cy="3770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995" y="4094634"/>
                  <a:ext cx="732752" cy="347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1050" y="4248025"/>
                  <a:ext cx="613410" cy="164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8" name="Group 7"/>
              <p:cNvGrpSpPr/>
              <p:nvPr/>
            </p:nvGrpSpPr>
            <p:grpSpPr>
              <a:xfrm>
                <a:off x="1289785" y="1753491"/>
                <a:ext cx="3711133" cy="1137987"/>
                <a:chOff x="1289785" y="1753491"/>
                <a:chExt cx="3711133" cy="1137987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1289785" y="2645257"/>
                  <a:ext cx="27609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a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48353" y="2489840"/>
                  <a:ext cx="27609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a</a:t>
                  </a:r>
                  <a:endParaRPr lang="en-GB" sz="1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016738" y="2240868"/>
                  <a:ext cx="27609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b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871117" y="1753491"/>
                  <a:ext cx="27609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724826" y="2213709"/>
                  <a:ext cx="27609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b</a:t>
                  </a:r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421909" y="4879797"/>
              <a:ext cx="5377759" cy="241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0070C0"/>
                  </a:solidFill>
                </a:rPr>
                <a:t>FCR:        1.13              1.11             0.98               0.88              1.00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68330" y="6164789"/>
            <a:ext cx="5019323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Abbink et al.(2011). Aquaculture 330-33: p 130-135.</a:t>
            </a:r>
          </a:p>
        </p:txBody>
      </p:sp>
    </p:spTree>
    <p:extLst>
      <p:ext uri="{BB962C8B-B14F-4D97-AF65-F5344CB8AC3E}">
        <p14:creationId xmlns="" xmlns:p14="http://schemas.microsoft.com/office/powerpoint/2010/main" val="14368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pH</a:t>
            </a:r>
            <a:endParaRPr lang="nl-NL" dirty="0"/>
          </a:p>
        </p:txBody>
      </p:sp>
      <p:grpSp>
        <p:nvGrpSpPr>
          <p:cNvPr id="4" name="Group 3"/>
          <p:cNvGrpSpPr/>
          <p:nvPr/>
        </p:nvGrpSpPr>
        <p:grpSpPr>
          <a:xfrm>
            <a:off x="580243" y="1174805"/>
            <a:ext cx="7369737" cy="4916594"/>
            <a:chOff x="117830" y="1459428"/>
            <a:chExt cx="5794079" cy="389226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30" y="1459428"/>
              <a:ext cx="5468158" cy="3892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597525" y="5041235"/>
              <a:ext cx="5314384" cy="29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800" b="1" dirty="0">
                  <a:solidFill>
                    <a:srgbClr val="0070C0"/>
                  </a:solidFill>
                </a:rPr>
                <a:t>FCR:        </a:t>
              </a:r>
              <a:r>
                <a:rPr lang="en-GB" sz="1800" b="1" dirty="0" smtClean="0">
                  <a:solidFill>
                    <a:srgbClr val="0070C0"/>
                  </a:solidFill>
                </a:rPr>
                <a:t>    1.26	                 0.98                        0.91</a:t>
              </a:r>
              <a:r>
                <a:rPr lang="en-GB" sz="1400" b="1" dirty="0">
                  <a:solidFill>
                    <a:srgbClr val="0070C0"/>
                  </a:solidFill>
                </a:rPr>
                <a:t>	        </a:t>
              </a:r>
              <a:endParaRPr lang="en-GB" sz="1400" b="1" dirty="0">
                <a:solidFill>
                  <a:srgbClr val="002060"/>
                </a:solidFill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024" y="4029233"/>
              <a:ext cx="946491" cy="25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62877" y="4038612"/>
              <a:ext cx="488885" cy="219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</a:rPr>
                <a:t>35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97798" y="2228194"/>
              <a:ext cx="248567" cy="24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17075" y="1608024"/>
              <a:ext cx="248567" cy="24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21647" y="1478926"/>
              <a:ext cx="248567" cy="24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68330" y="6164789"/>
            <a:ext cx="5019323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Abbink et al.(2011). Aquaculture 330-33: p 130-135.</a:t>
            </a:r>
          </a:p>
        </p:txBody>
      </p:sp>
    </p:spTree>
    <p:extLst>
      <p:ext uri="{BB962C8B-B14F-4D97-AF65-F5344CB8AC3E}">
        <p14:creationId xmlns="" xmlns:p14="http://schemas.microsoft.com/office/powerpoint/2010/main" val="19082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Wageningen UR lichtblauwe achtergrond">
      <a:dk1>
        <a:srgbClr val="005172"/>
      </a:dk1>
      <a:lt1>
        <a:srgbClr val="FFFFFF"/>
      </a:lt1>
      <a:dk2>
        <a:srgbClr val="519FD7"/>
      </a:dk2>
      <a:lt2>
        <a:srgbClr val="FFFFFF"/>
      </a:lt2>
      <a:accent1>
        <a:srgbClr val="34B233"/>
      </a:accent1>
      <a:accent2>
        <a:srgbClr val="005172"/>
      </a:accent2>
      <a:accent3>
        <a:srgbClr val="A59D95"/>
      </a:accent3>
      <a:accent4>
        <a:srgbClr val="D5D2CA"/>
      </a:accent4>
      <a:accent5>
        <a:srgbClr val="FF7900"/>
      </a:accent5>
      <a:accent6>
        <a:srgbClr val="00549F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4150</TotalTime>
  <Words>426</Words>
  <Application>Microsoft Office PowerPoint</Application>
  <PresentationFormat>Diavoorstelling (4:3)</PresentationFormat>
  <Paragraphs>151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Wageningen UR</vt:lpstr>
      <vt:lpstr>Developing Yellow Tail Kingfish Farming in Land-Based Closed-Containment Systems</vt:lpstr>
      <vt:lpstr>Content</vt:lpstr>
      <vt:lpstr>Dia 3</vt:lpstr>
      <vt:lpstr>Global status of Seriola farming</vt:lpstr>
      <vt:lpstr>Rationale for YTK in RAS</vt:lpstr>
      <vt:lpstr>Development of the project</vt:lpstr>
      <vt:lpstr>Lab-scale trials YTK</vt:lpstr>
      <vt:lpstr>Temperature</vt:lpstr>
      <vt:lpstr>pH</vt:lpstr>
      <vt:lpstr>Salinity</vt:lpstr>
      <vt:lpstr>Feed</vt:lpstr>
      <vt:lpstr>Flow scheme Silt bv</vt:lpstr>
      <vt:lpstr>Dia 13</vt:lpstr>
      <vt:lpstr>Dia 14</vt:lpstr>
      <vt:lpstr>Dia 15</vt:lpstr>
      <vt:lpstr>System performance</vt:lpstr>
      <vt:lpstr>Economy: key numbers</vt:lpstr>
      <vt:lpstr>Projected cost structure</vt:lpstr>
      <vt:lpstr>Competitive power RAS vs Cages</vt:lpstr>
      <vt:lpstr>Marketing &amp; Sales</vt:lpstr>
      <vt:lpstr>Depuration!</vt:lpstr>
      <vt:lpstr>Research &amp; Prospects</vt:lpstr>
      <vt:lpstr>Dia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kees</cp:lastModifiedBy>
  <cp:revision>409</cp:revision>
  <cp:lastPrinted>2012-02-01T10:52:49Z</cp:lastPrinted>
  <dcterms:created xsi:type="dcterms:W3CDTF">2011-09-29T08:30:03Z</dcterms:created>
  <dcterms:modified xsi:type="dcterms:W3CDTF">2013-11-22T07:43:01Z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BLNL.pptx</vt:lpwstr>
  </property>
</Properties>
</file>