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609" r:id="rId3"/>
    <p:sldId id="576" r:id="rId4"/>
    <p:sldId id="574" r:id="rId5"/>
    <p:sldId id="577" r:id="rId6"/>
    <p:sldId id="584" r:id="rId7"/>
    <p:sldId id="595" r:id="rId8"/>
    <p:sldId id="586" r:id="rId9"/>
    <p:sldId id="578" r:id="rId10"/>
    <p:sldId id="579" r:id="rId11"/>
    <p:sldId id="608" r:id="rId12"/>
    <p:sldId id="593" r:id="rId13"/>
    <p:sldId id="590" r:id="rId14"/>
    <p:sldId id="591" r:id="rId15"/>
    <p:sldId id="592" r:id="rId16"/>
    <p:sldId id="596" r:id="rId17"/>
    <p:sldId id="605" r:id="rId18"/>
    <p:sldId id="611" r:id="rId19"/>
    <p:sldId id="601" r:id="rId20"/>
    <p:sldId id="602" r:id="rId21"/>
    <p:sldId id="603" r:id="rId22"/>
    <p:sldId id="594" r:id="rId23"/>
    <p:sldId id="604" r:id="rId2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1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173FE-0E84-4308-8F17-753C82C87914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F0E57-D04D-4C24-81F1-9B4F5EDB634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225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626931-CAB3-410D-A369-0CC3B20CC874}" type="slidenum">
              <a:rPr lang="nl-BE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nl-B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nl-NL" sz="3000" dirty="0" smtClean="0">
                <a:solidFill>
                  <a:srgbClr val="747678"/>
                </a:solidFill>
                <a:latin typeface="Verdana"/>
                <a:cs typeface="Verdana"/>
              </a:rPr>
              <a:t>Klik hier om een titel te maken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715394"/>
            <a:ext cx="1080120" cy="114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49E9-E49C-4DDA-A9D9-EB0FA0214BA1}" type="datetimeFigureOut">
              <a:rPr lang="nl-BE" smtClean="0"/>
              <a:t>22/11/2013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90184-3242-4A12-A303-6232A8AE9AB2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pic>
        <p:nvPicPr>
          <p:cNvPr id="7" name="Afbeelding 6" descr="boog_blau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hidden">
          <a:xfrm>
            <a:off x="-8389" y="-8389"/>
            <a:ext cx="5464175" cy="857304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  <a:p>
            <a:pPr lvl="5"/>
            <a:r>
              <a:rPr lang="nl-NL" dirty="0" smtClean="0"/>
              <a:t>Zesde niveau</a:t>
            </a:r>
          </a:p>
          <a:p>
            <a:pPr lvl="6"/>
            <a:r>
              <a:rPr lang="nl-NL" dirty="0" smtClean="0"/>
              <a:t>Zevende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86963" y="6381328"/>
            <a:ext cx="13247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4767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3BD49E9-E49C-4DDA-A9D9-EB0FA0214BA1}" type="datetimeFigureOut">
              <a:rPr lang="nl-BE" smtClean="0"/>
              <a:pPr/>
              <a:t>22/11/2013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52276" y="6376243"/>
            <a:ext cx="4239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718247" y="6376243"/>
            <a:ext cx="904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4767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C990184-3242-4A12-A303-6232A8AE9AB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8" name="Afbeelding 7" descr="associatie_KU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500" y="5788134"/>
            <a:ext cx="444966" cy="634891"/>
          </a:xfrm>
          <a:prstGeom prst="rect">
            <a:avLst/>
          </a:prstGeom>
        </p:spPr>
      </p:pic>
      <p:pic>
        <p:nvPicPr>
          <p:cNvPr id="9" name="Afbeelding 8" descr="kaho_CMYK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2088" y="5768974"/>
            <a:ext cx="781050" cy="109164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715394"/>
            <a:ext cx="1080120" cy="11426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747678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rmAutofit/>
          </a:bodyPr>
          <a:lstStyle/>
          <a:p>
            <a:r>
              <a:rPr lang="nl-BE" sz="3200" dirty="0" smtClean="0"/>
              <a:t>Iedere </a:t>
            </a:r>
            <a:r>
              <a:rPr lang="nl-BE" sz="3200" dirty="0"/>
              <a:t>vis zijn </a:t>
            </a:r>
            <a:r>
              <a:rPr lang="nl-BE" sz="3200" dirty="0" smtClean="0"/>
              <a:t>verhaal: ervaringen </a:t>
            </a:r>
            <a:r>
              <a:rPr lang="nl-BE" sz="3200" dirty="0"/>
              <a:t>vanuit </a:t>
            </a:r>
            <a:r>
              <a:rPr lang="nl-BE" sz="3200" dirty="0" err="1" smtClean="0"/>
              <a:t>AquaVlan</a:t>
            </a:r>
            <a:r>
              <a:rPr lang="nl-BE" sz="3200" dirty="0" smtClean="0"/>
              <a:t> </a:t>
            </a:r>
            <a:endParaRPr lang="nl-BE" sz="3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5949280"/>
            <a:ext cx="6400800" cy="720080"/>
          </a:xfrm>
        </p:spPr>
        <p:txBody>
          <a:bodyPr>
            <a:normAutofit fontScale="32500" lnSpcReduction="20000"/>
          </a:bodyPr>
          <a:lstStyle/>
          <a:p>
            <a:endParaRPr lang="nl-BE" dirty="0"/>
          </a:p>
          <a:p>
            <a:endParaRPr lang="nl-BE" dirty="0" smtClean="0"/>
          </a:p>
          <a:p>
            <a:pPr algn="l"/>
            <a:r>
              <a:rPr lang="nl-BE" sz="5000" dirty="0" smtClean="0"/>
              <a:t>wouter.meeus@kahosl.be</a:t>
            </a:r>
            <a:endParaRPr lang="nl-BE" sz="5000" dirty="0"/>
          </a:p>
        </p:txBody>
      </p:sp>
      <p:pic>
        <p:nvPicPr>
          <p:cNvPr id="4" name="Picture 2" descr="C:\Users\wouter.meeus\Pictures\Foto's professionele fotograaf\IMG_0691 [1024x768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2730"/>
            <a:ext cx="3238462" cy="216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3888"/>
            <a:ext cx="2952328" cy="221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86666"/>
            <a:ext cx="3303658" cy="221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Snoekbaars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/>
              <a:t>Beste </a:t>
            </a:r>
            <a:r>
              <a:rPr lang="nl-BE" sz="2400" dirty="0"/>
              <a:t>commercieel beschikbaar </a:t>
            </a:r>
            <a:r>
              <a:rPr lang="nl-BE" sz="2400" dirty="0" smtClean="0"/>
              <a:t>voeder. </a:t>
            </a:r>
            <a:endParaRPr lang="nl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/>
              <a:t>Invloed verschillende </a:t>
            </a:r>
            <a:r>
              <a:rPr lang="nl-BE" sz="2400" dirty="0"/>
              <a:t>voeders </a:t>
            </a:r>
            <a:r>
              <a:rPr lang="nl-BE" sz="2400" dirty="0" smtClean="0"/>
              <a:t>op smaak en appreciatie door consument.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/>
              <a:t>Drijvende korrel </a:t>
            </a:r>
            <a:r>
              <a:rPr lang="nl-BE" sz="2400" dirty="0" err="1" smtClean="0"/>
              <a:t>vs</a:t>
            </a:r>
            <a:r>
              <a:rPr lang="nl-BE" sz="2400" dirty="0" smtClean="0"/>
              <a:t> zinkende korrel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/>
              <a:t>Optimale temperatuur </a:t>
            </a:r>
            <a:r>
              <a:rPr lang="nl-BE" sz="2400" dirty="0" err="1" smtClean="0"/>
              <a:t>grow</a:t>
            </a:r>
            <a:r>
              <a:rPr lang="nl-BE" sz="2400" dirty="0" smtClean="0"/>
              <a:t>-out.</a:t>
            </a:r>
            <a:endParaRPr lang="nl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/>
              <a:t>Optimale densiteit </a:t>
            </a:r>
            <a:r>
              <a:rPr lang="nl-BE" sz="2400" dirty="0" err="1" smtClean="0"/>
              <a:t>grow</a:t>
            </a:r>
            <a:r>
              <a:rPr lang="nl-BE" sz="2400" dirty="0" smtClean="0"/>
              <a:t>-out.</a:t>
            </a:r>
            <a:endParaRPr lang="nl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err="1" smtClean="0"/>
              <a:t>Weaning</a:t>
            </a:r>
            <a:r>
              <a:rPr lang="nl-BE" sz="2400" dirty="0" smtClean="0"/>
              <a:t>: voeders </a:t>
            </a:r>
            <a:r>
              <a:rPr lang="nl-BE" sz="2400" dirty="0"/>
              <a:t>en </a:t>
            </a:r>
            <a:r>
              <a:rPr lang="nl-BE" sz="2400" dirty="0" smtClean="0"/>
              <a:t>strategie</a:t>
            </a:r>
            <a:endParaRPr lang="nl-B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0" indent="0">
              <a:buNone/>
            </a:pPr>
            <a:r>
              <a:rPr lang="nl-BE" sz="2400" dirty="0"/>
              <a:t>P</a:t>
            </a:r>
            <a:r>
              <a:rPr lang="nl-BE" sz="2400" dirty="0" smtClean="0"/>
              <a:t>roductiecyclus tot </a:t>
            </a:r>
            <a:r>
              <a:rPr lang="nl-BE" sz="2400" dirty="0"/>
              <a:t>consumptie gewicht drie </a:t>
            </a:r>
            <a:r>
              <a:rPr lang="nl-BE" sz="2400" dirty="0" smtClean="0"/>
              <a:t>maal doorlopen </a:t>
            </a:r>
          </a:p>
          <a:p>
            <a:pPr marL="0" indent="0">
              <a:buNone/>
            </a:pPr>
            <a:r>
              <a:rPr lang="nl-BE" sz="2400" dirty="0" smtClean="0"/>
              <a:t>Deze </a:t>
            </a:r>
            <a:r>
              <a:rPr lang="nl-BE" sz="2400" dirty="0"/>
              <a:t>praktijkervaring wordt ingezet om zowel Nederlandse viskwekers als toekomstige Vlaamse viskwekers te ondersteunen.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14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Snoekbaars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/>
              <a:t>Bestaande markt, er zijn kwekers</a:t>
            </a:r>
          </a:p>
          <a:p>
            <a:endParaRPr lang="nl-BE" sz="2400" dirty="0" smtClean="0"/>
          </a:p>
          <a:p>
            <a:r>
              <a:rPr lang="nl-BE" sz="2400" dirty="0" err="1" smtClean="0"/>
              <a:t>Vnl</a:t>
            </a:r>
            <a:r>
              <a:rPr lang="nl-BE" sz="2400" dirty="0" smtClean="0"/>
              <a:t> vraag gestuurd onderzoek</a:t>
            </a:r>
          </a:p>
          <a:p>
            <a:r>
              <a:rPr lang="nl-BE" sz="2400" dirty="0" smtClean="0"/>
              <a:t>Mee bouwen aan een bestaande teelt</a:t>
            </a:r>
            <a:endParaRPr lang="nl-BE" sz="2400" dirty="0"/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000" dirty="0" smtClean="0"/>
              <a:t>Selectieprogramma/genenbank opbouwen (EU) </a:t>
            </a:r>
            <a:r>
              <a:rPr lang="nl-BE" sz="2400" dirty="0" smtClean="0"/>
              <a:t>Opbouw </a:t>
            </a:r>
          </a:p>
          <a:p>
            <a:r>
              <a:rPr lang="nl-BE" sz="2400" dirty="0" smtClean="0"/>
              <a:t>Opbouw kennis en ervaring ten dienst 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van bestaande en startende kwekers</a:t>
            </a:r>
          </a:p>
          <a:p>
            <a:pPr marL="0" indent="0">
              <a:buNone/>
            </a:pPr>
            <a:endParaRPr lang="nl-BE" sz="2400" dirty="0" smtClean="0"/>
          </a:p>
          <a:p>
            <a:pPr marL="0" indent="0">
              <a:buNone/>
            </a:pPr>
            <a:r>
              <a:rPr lang="nl-BE" sz="2400" dirty="0" smtClean="0"/>
              <a:t>Sterk gericht op informeren en ondersteunen 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(infoloket)</a:t>
            </a:r>
          </a:p>
          <a:p>
            <a:endParaRPr lang="nl-BE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1756573" cy="25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6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Zoetwaterkabeljauw</a:t>
            </a:r>
            <a:endParaRPr lang="nl-BE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BE" sz="2400" dirty="0" smtClean="0"/>
          </a:p>
          <a:p>
            <a:pPr>
              <a:buFontTx/>
              <a:buChar char="-"/>
            </a:pPr>
            <a:r>
              <a:rPr lang="nl-BE" sz="2400" dirty="0" smtClean="0"/>
              <a:t>Succesvolle </a:t>
            </a:r>
            <a:r>
              <a:rPr lang="nl-BE" sz="2400" dirty="0" err="1" smtClean="0"/>
              <a:t>weaning</a:t>
            </a:r>
            <a:r>
              <a:rPr lang="nl-BE" sz="2400" dirty="0" smtClean="0"/>
              <a:t>.</a:t>
            </a:r>
          </a:p>
          <a:p>
            <a:pPr lvl="0">
              <a:buFontTx/>
              <a:buChar char="-"/>
            </a:pPr>
            <a:r>
              <a:rPr lang="nl-BE" sz="2400" dirty="0" smtClean="0"/>
              <a:t>Bepaling optimale T.</a:t>
            </a:r>
          </a:p>
          <a:p>
            <a:pPr lvl="0">
              <a:buFontTx/>
              <a:buChar char="-"/>
            </a:pPr>
            <a:r>
              <a:rPr lang="nl-BE" sz="2400" dirty="0" smtClean="0"/>
              <a:t>Bepaling </a:t>
            </a:r>
            <a:r>
              <a:rPr lang="nl-BE" sz="2400" dirty="0"/>
              <a:t>optimale densiteit</a:t>
            </a:r>
            <a:r>
              <a:rPr lang="nl-BE" sz="2400" dirty="0" smtClean="0"/>
              <a:t>.</a:t>
            </a:r>
          </a:p>
          <a:p>
            <a:pPr>
              <a:buFontTx/>
              <a:buChar char="-"/>
            </a:pPr>
            <a:r>
              <a:rPr lang="nl-BE" sz="2400" dirty="0" smtClean="0"/>
              <a:t>Bepaling optimaal commercieel voeder.</a:t>
            </a:r>
          </a:p>
          <a:p>
            <a:pPr>
              <a:buFontTx/>
              <a:buChar char="-"/>
            </a:pPr>
            <a:r>
              <a:rPr lang="nl-BE" sz="2400" dirty="0" smtClean="0"/>
              <a:t>Bepaling optimaal voederschema.</a:t>
            </a:r>
          </a:p>
          <a:p>
            <a:pPr>
              <a:buFontTx/>
              <a:buChar char="-"/>
            </a:pPr>
            <a:r>
              <a:rPr lang="nl-BE" sz="2400" dirty="0" err="1" smtClean="0"/>
              <a:t>Maturatie</a:t>
            </a:r>
            <a:r>
              <a:rPr lang="nl-BE" sz="2400" dirty="0" smtClean="0"/>
              <a:t> broodstock / artificiële reproductie “out of </a:t>
            </a:r>
            <a:r>
              <a:rPr lang="nl-BE" sz="2400" dirty="0" err="1" smtClean="0"/>
              <a:t>season</a:t>
            </a:r>
            <a:r>
              <a:rPr lang="nl-BE" sz="2400" dirty="0" smtClean="0"/>
              <a:t>” 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	</a:t>
            </a:r>
            <a:r>
              <a:rPr lang="nl-BE" dirty="0"/>
              <a:t>		</a:t>
            </a:r>
            <a:r>
              <a:rPr lang="nl-BE" dirty="0" smtClean="0"/>
              <a:t> </a:t>
            </a:r>
            <a:endParaRPr lang="nl-BE" dirty="0"/>
          </a:p>
          <a:p>
            <a:pPr marL="0" indent="0">
              <a:buNone/>
            </a:pPr>
            <a:endParaRPr lang="nl-B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936354" cy="195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>
                <a:solidFill>
                  <a:prstClr val="black"/>
                </a:solidFill>
              </a:rPr>
              <a:t>Zoetwaterkabeljauw – M&amp;M</a:t>
            </a:r>
            <a:endParaRPr lang="nl-BE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000" dirty="0" smtClean="0"/>
              <a:t>18 tanks (140L)</a:t>
            </a:r>
          </a:p>
          <a:p>
            <a:r>
              <a:rPr lang="nl-BE" sz="2000" dirty="0" smtClean="0"/>
              <a:t>77 </a:t>
            </a:r>
            <a:r>
              <a:rPr lang="nl-BE" sz="2000" dirty="0" err="1" smtClean="0"/>
              <a:t>fish</a:t>
            </a:r>
            <a:r>
              <a:rPr lang="nl-BE" sz="2000" dirty="0" smtClean="0"/>
              <a:t>/tank (ABW: 17,91 ± 0,85g @ ± 5kg/m</a:t>
            </a:r>
            <a:r>
              <a:rPr lang="nl-BE" sz="2000" baseline="30000" dirty="0" smtClean="0"/>
              <a:t>2</a:t>
            </a:r>
            <a:r>
              <a:rPr lang="nl-BE" sz="2000" dirty="0" smtClean="0"/>
              <a:t>)</a:t>
            </a:r>
          </a:p>
          <a:p>
            <a:r>
              <a:rPr lang="nl-BE" sz="2000" dirty="0" smtClean="0"/>
              <a:t>10 weeks</a:t>
            </a:r>
          </a:p>
          <a:p>
            <a:r>
              <a:rPr lang="nl-BE" sz="2000" dirty="0" smtClean="0"/>
              <a:t>24h </a:t>
            </a:r>
            <a:r>
              <a:rPr lang="nl-BE" sz="2000" dirty="0" err="1" smtClean="0"/>
              <a:t>feeding</a:t>
            </a:r>
            <a:endParaRPr lang="nl-BE" sz="2000" dirty="0" smtClean="0"/>
          </a:p>
          <a:p>
            <a:r>
              <a:rPr lang="nl-BE" sz="2000" dirty="0" smtClean="0"/>
              <a:t>12L/12D</a:t>
            </a:r>
          </a:p>
          <a:p>
            <a:r>
              <a:rPr lang="nl-BE" sz="2000" dirty="0" smtClean="0"/>
              <a:t>6 commerciële voeders</a:t>
            </a:r>
          </a:p>
          <a:p>
            <a:r>
              <a:rPr lang="nl-BE" sz="2000" dirty="0" smtClean="0"/>
              <a:t>3 herhalingen</a:t>
            </a:r>
            <a:endParaRPr lang="nl-B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25" y="2780928"/>
            <a:ext cx="374967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dirty="0" smtClean="0">
                <a:solidFill>
                  <a:prstClr val="black"/>
                </a:solidFill>
              </a:rPr>
              <a:t>Zoetwaterkabeljauw - Voeders</a:t>
            </a:r>
            <a:endParaRPr lang="nl-BE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31899"/>
              </p:ext>
            </p:extLst>
          </p:nvPr>
        </p:nvGraphicFramePr>
        <p:xfrm>
          <a:off x="886844" y="2492895"/>
          <a:ext cx="7357564" cy="2132288"/>
        </p:xfrm>
        <a:graphic>
          <a:graphicData uri="http://schemas.openxmlformats.org/drawingml/2006/table">
            <a:tbl>
              <a:tblPr/>
              <a:tblGrid>
                <a:gridCol w="620673"/>
                <a:gridCol w="620673"/>
                <a:gridCol w="620673"/>
                <a:gridCol w="620673"/>
                <a:gridCol w="620673"/>
                <a:gridCol w="620673"/>
                <a:gridCol w="620673"/>
                <a:gridCol w="620673"/>
                <a:gridCol w="620673"/>
                <a:gridCol w="1008595"/>
                <a:gridCol w="762912"/>
              </a:tblGrid>
              <a:tr h="266536"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Pellet size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Fibre%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Gross E (MJ/kg)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 (MJ/kg)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36">
                <a:tc>
                  <a:txBody>
                    <a:bodyPr/>
                    <a:lstStyle/>
                    <a:p>
                      <a:pPr algn="l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2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Zoetwaterkabeljauw- Resultaten</a:t>
            </a:r>
            <a:endParaRPr lang="nl-BE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39" y="1844824"/>
            <a:ext cx="5811180" cy="34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2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Omegabaars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 err="1" smtClean="0"/>
              <a:t>Bepaling</a:t>
            </a:r>
            <a:r>
              <a:rPr lang="en-US" sz="2300" dirty="0" smtClean="0"/>
              <a:t> </a:t>
            </a:r>
            <a:r>
              <a:rPr lang="en-US" sz="2300" dirty="0" err="1" smtClean="0"/>
              <a:t>optimale</a:t>
            </a:r>
            <a:r>
              <a:rPr lang="en-US" sz="2300" dirty="0" smtClean="0"/>
              <a:t> water parameters</a:t>
            </a:r>
          </a:p>
          <a:p>
            <a:r>
              <a:rPr lang="en-US" sz="2300" dirty="0" err="1" smtClean="0"/>
              <a:t>Bepaling</a:t>
            </a:r>
            <a:r>
              <a:rPr lang="en-US" sz="2300" dirty="0" smtClean="0"/>
              <a:t> </a:t>
            </a:r>
            <a:r>
              <a:rPr lang="en-US" sz="2300" dirty="0" err="1" smtClean="0"/>
              <a:t>optimale</a:t>
            </a:r>
            <a:r>
              <a:rPr lang="en-US" sz="2300" dirty="0" smtClean="0"/>
              <a:t> </a:t>
            </a:r>
            <a:r>
              <a:rPr lang="en-US" sz="2300" dirty="0" err="1" smtClean="0"/>
              <a:t>densiteit</a:t>
            </a:r>
            <a:endParaRPr lang="en-US" sz="2300" dirty="0" smtClean="0"/>
          </a:p>
          <a:p>
            <a:r>
              <a:rPr lang="en-US" sz="2300" dirty="0" err="1" smtClean="0"/>
              <a:t>Verbeteringen</a:t>
            </a:r>
            <a:r>
              <a:rPr lang="en-US" sz="2300" dirty="0" smtClean="0"/>
              <a:t> RAS: off-</a:t>
            </a:r>
            <a:r>
              <a:rPr lang="en-US" sz="2300" dirty="0" err="1" smtClean="0"/>
              <a:t>flavour</a:t>
            </a:r>
            <a:r>
              <a:rPr lang="en-US" sz="2300" dirty="0" smtClean="0"/>
              <a:t>, </a:t>
            </a:r>
            <a:r>
              <a:rPr lang="en-US" sz="2300" dirty="0" err="1" smtClean="0"/>
              <a:t>oxygenatie</a:t>
            </a:r>
            <a:r>
              <a:rPr lang="en-US" sz="2300" dirty="0" smtClean="0"/>
              <a:t> en </a:t>
            </a:r>
            <a:r>
              <a:rPr lang="en-US" sz="2300" dirty="0" err="1" smtClean="0"/>
              <a:t>denitrificatie</a:t>
            </a:r>
            <a:endParaRPr lang="en-US" sz="2300" dirty="0" smtClean="0"/>
          </a:p>
          <a:p>
            <a:r>
              <a:rPr lang="en-US" sz="2300" dirty="0" err="1" smtClean="0"/>
              <a:t>Vervanging</a:t>
            </a:r>
            <a:r>
              <a:rPr lang="en-US" sz="2300" dirty="0" smtClean="0"/>
              <a:t> </a:t>
            </a:r>
            <a:r>
              <a:rPr lang="en-US" sz="2300" dirty="0" err="1" smtClean="0"/>
              <a:t>vismeel</a:t>
            </a:r>
            <a:r>
              <a:rPr lang="en-US" sz="2300" dirty="0" smtClean="0"/>
              <a:t> en </a:t>
            </a:r>
            <a:r>
              <a:rPr lang="en-US" sz="2300" dirty="0" err="1" smtClean="0"/>
              <a:t>visolie</a:t>
            </a:r>
            <a:r>
              <a:rPr lang="en-US" sz="2300" dirty="0" smtClean="0"/>
              <a:t> in </a:t>
            </a:r>
            <a:r>
              <a:rPr lang="en-US" sz="2300" dirty="0" err="1" smtClean="0"/>
              <a:t>voer</a:t>
            </a:r>
            <a:endParaRPr lang="en-US" sz="2300" dirty="0" smtClean="0"/>
          </a:p>
          <a:p>
            <a:r>
              <a:rPr lang="en-US" sz="2300" dirty="0" err="1" smtClean="0"/>
              <a:t>Ontwikkeling</a:t>
            </a:r>
            <a:r>
              <a:rPr lang="en-US" sz="2300" dirty="0" smtClean="0"/>
              <a:t> weaning protocol</a:t>
            </a:r>
          </a:p>
          <a:p>
            <a:r>
              <a:rPr lang="en-US" sz="2300" dirty="0" err="1" smtClean="0"/>
              <a:t>Reductie</a:t>
            </a:r>
            <a:r>
              <a:rPr lang="en-US" sz="2300" dirty="0" smtClean="0"/>
              <a:t> </a:t>
            </a:r>
            <a:r>
              <a:rPr lang="en-US" sz="2300" dirty="0" err="1" smtClean="0"/>
              <a:t>waterverbruik</a:t>
            </a:r>
            <a:r>
              <a:rPr lang="en-US" sz="2300" dirty="0" smtClean="0"/>
              <a:t> via </a:t>
            </a:r>
            <a:r>
              <a:rPr lang="en-US" sz="2300" dirty="0" err="1" smtClean="0"/>
              <a:t>biofloc</a:t>
            </a:r>
            <a:r>
              <a:rPr lang="en-US" sz="2300" dirty="0" smtClean="0"/>
              <a:t> </a:t>
            </a:r>
            <a:r>
              <a:rPr lang="en-US" sz="2300" dirty="0" err="1" smtClean="0"/>
              <a:t>technologie</a:t>
            </a:r>
            <a:endParaRPr lang="en-US" sz="2300" dirty="0" smtClean="0"/>
          </a:p>
          <a:p>
            <a:r>
              <a:rPr lang="en-US" sz="2300" dirty="0" err="1" smtClean="0"/>
              <a:t>Verbetering</a:t>
            </a:r>
            <a:r>
              <a:rPr lang="en-US" sz="2300" dirty="0" smtClean="0"/>
              <a:t> </a:t>
            </a:r>
            <a:r>
              <a:rPr lang="en-US" sz="2300" dirty="0" err="1" smtClean="0"/>
              <a:t>smaak</a:t>
            </a:r>
            <a:r>
              <a:rPr lang="en-US" sz="2300" dirty="0" smtClean="0"/>
              <a:t> </a:t>
            </a:r>
            <a:r>
              <a:rPr lang="en-US" sz="2300" dirty="0" err="1" smtClean="0"/>
              <a:t>dmv</a:t>
            </a:r>
            <a:r>
              <a:rPr lang="en-US" sz="2300" dirty="0" smtClean="0"/>
              <a:t> </a:t>
            </a:r>
            <a:r>
              <a:rPr lang="en-US" sz="2300" dirty="0" err="1" smtClean="0"/>
              <a:t>specifieke</a:t>
            </a:r>
            <a:r>
              <a:rPr lang="en-US" sz="2300" dirty="0" smtClean="0"/>
              <a:t> </a:t>
            </a:r>
            <a:r>
              <a:rPr lang="en-US" sz="2300" dirty="0" err="1" smtClean="0"/>
              <a:t>ingredienten</a:t>
            </a:r>
            <a:r>
              <a:rPr lang="en-US" sz="2300" dirty="0" smtClean="0"/>
              <a:t> in </a:t>
            </a:r>
            <a:r>
              <a:rPr lang="en-US" sz="2300" dirty="0" err="1" smtClean="0"/>
              <a:t>visvoer</a:t>
            </a:r>
            <a:endParaRPr lang="en-US" sz="2300" dirty="0" smtClean="0"/>
          </a:p>
          <a:p>
            <a:pPr marL="0" indent="0" algn="ctr">
              <a:buNone/>
            </a:pPr>
            <a:endParaRPr lang="nl-BE" sz="2800" dirty="0" smtClean="0"/>
          </a:p>
          <a:p>
            <a:pPr marL="0" indent="0" algn="ctr">
              <a:buNone/>
            </a:pPr>
            <a:r>
              <a:rPr lang="nl-BE" sz="2800" dirty="0" smtClean="0"/>
              <a:t>Veel </a:t>
            </a:r>
            <a:r>
              <a:rPr lang="nl-BE" sz="2800" dirty="0"/>
              <a:t>aandacht en energie voor culinaire aspect en </a:t>
            </a:r>
            <a:r>
              <a:rPr lang="nl-BE" sz="2800" dirty="0" err="1"/>
              <a:t>vermarkting</a:t>
            </a:r>
            <a:r>
              <a:rPr lang="nl-B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4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Omegabaars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 dirty="0"/>
              <a:t>Restaurants: Arenberg, </a:t>
            </a:r>
            <a:r>
              <a:rPr lang="nl-BE" sz="2000" dirty="0" err="1"/>
              <a:t>Luzine</a:t>
            </a:r>
            <a:r>
              <a:rPr lang="nl-BE" sz="2000" dirty="0"/>
              <a:t>,…</a:t>
            </a:r>
          </a:p>
          <a:p>
            <a:pPr marL="0" indent="0">
              <a:buNone/>
            </a:pPr>
            <a:r>
              <a:rPr lang="nl-BE" sz="2000" dirty="0"/>
              <a:t>Groothandels</a:t>
            </a:r>
            <a:r>
              <a:rPr lang="nl-BE" sz="2000" dirty="0" smtClean="0"/>
              <a:t>: </a:t>
            </a:r>
            <a:r>
              <a:rPr lang="nl-BE" sz="2000" dirty="0" err="1" smtClean="0"/>
              <a:t>Océan</a:t>
            </a:r>
            <a:r>
              <a:rPr lang="nl-BE" sz="2000" dirty="0" smtClean="0"/>
              <a:t> </a:t>
            </a:r>
            <a:r>
              <a:rPr lang="nl-BE" sz="2000" dirty="0" err="1"/>
              <a:t>Marée</a:t>
            </a:r>
            <a:r>
              <a:rPr lang="nl-BE" sz="2000" dirty="0"/>
              <a:t>, </a:t>
            </a:r>
            <a:r>
              <a:rPr lang="nl-BE" sz="2000" dirty="0" err="1"/>
              <a:t>Detroyer</a:t>
            </a:r>
            <a:r>
              <a:rPr lang="nl-BE" sz="2000" dirty="0"/>
              <a:t>, </a:t>
            </a:r>
            <a:r>
              <a:rPr lang="nl-BE" sz="2000" dirty="0" err="1"/>
              <a:t>D’haens</a:t>
            </a:r>
            <a:r>
              <a:rPr lang="nl-BE" sz="2000" dirty="0"/>
              <a:t>,…</a:t>
            </a:r>
          </a:p>
          <a:p>
            <a:pPr marL="0" indent="0">
              <a:buNone/>
            </a:pPr>
            <a:r>
              <a:rPr lang="nl-BE" sz="2000" dirty="0"/>
              <a:t>Evenementen: Groene sleutel, stuurgroep </a:t>
            </a:r>
            <a:r>
              <a:rPr lang="nl-BE" sz="2000" dirty="0" err="1"/>
              <a:t>interreg</a:t>
            </a:r>
            <a:r>
              <a:rPr lang="nl-BE" sz="2000" dirty="0"/>
              <a:t>, galadiner </a:t>
            </a:r>
            <a:r>
              <a:rPr lang="nl-BE" sz="2000" dirty="0" err="1"/>
              <a:t>international</a:t>
            </a:r>
            <a:r>
              <a:rPr lang="nl-BE" sz="2000" dirty="0"/>
              <a:t> </a:t>
            </a:r>
            <a:r>
              <a:rPr lang="nl-BE" sz="2000" dirty="0" err="1"/>
              <a:t>polar</a:t>
            </a:r>
            <a:r>
              <a:rPr lang="nl-BE" sz="2000" dirty="0"/>
              <a:t> foundation, </a:t>
            </a:r>
            <a:r>
              <a:rPr lang="nl-BE" sz="2000" dirty="0" smtClean="0"/>
              <a:t>Chef12</a:t>
            </a:r>
            <a:r>
              <a:rPr lang="nl-BE" sz="2000" dirty="0"/>
              <a:t>, …</a:t>
            </a:r>
          </a:p>
          <a:p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84985"/>
            <a:ext cx="34915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232248" cy="151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52690"/>
            <a:ext cx="2507793" cy="168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Omegabaars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34" y="1412776"/>
            <a:ext cx="4970138" cy="140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0" y="3284984"/>
            <a:ext cx="7298579" cy="220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dirty="0" smtClean="0"/>
              <a:t>Integratie </a:t>
            </a:r>
            <a:r>
              <a:rPr lang="nl-NL" sz="3100" dirty="0"/>
              <a:t/>
            </a:r>
            <a:br>
              <a:rPr lang="nl-NL" sz="3100" dirty="0"/>
            </a:br>
            <a:r>
              <a:rPr lang="nl-NL" sz="3100" dirty="0" smtClean="0"/>
              <a:t>aquacultuur </a:t>
            </a:r>
            <a:r>
              <a:rPr lang="nl-NL" sz="3100" smtClean="0"/>
              <a:t>en </a:t>
            </a:r>
            <a:r>
              <a:rPr lang="nl-NL" sz="3100" smtClean="0"/>
              <a:t>groententeelt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2816"/>
            <a:ext cx="4618856" cy="4608512"/>
          </a:xfrm>
        </p:spPr>
        <p:txBody>
          <a:bodyPr>
            <a:normAutofit fontScale="92500"/>
          </a:bodyPr>
          <a:lstStyle/>
          <a:p>
            <a:r>
              <a:rPr lang="nl-NL" sz="2800" dirty="0" err="1" smtClean="0"/>
              <a:t>Onderzoekstopics</a:t>
            </a:r>
            <a:endParaRPr lang="nl-NL" sz="2800" dirty="0" smtClean="0"/>
          </a:p>
          <a:p>
            <a:pPr lvl="1">
              <a:spcBef>
                <a:spcPts val="2400"/>
              </a:spcBef>
            </a:pPr>
            <a:r>
              <a:rPr lang="nl-NL" sz="2400" dirty="0" smtClean="0"/>
              <a:t>Klimaatregeling &amp; </a:t>
            </a:r>
            <a:r>
              <a:rPr lang="nl-NL" sz="2400" dirty="0" err="1" smtClean="0"/>
              <a:t>energie-besparing</a:t>
            </a:r>
            <a:r>
              <a:rPr lang="nl-NL" sz="2400" dirty="0" smtClean="0"/>
              <a:t> in </a:t>
            </a:r>
            <a:r>
              <a:rPr lang="nl-NL" sz="2400" dirty="0" err="1" smtClean="0"/>
              <a:t>aquaponics</a:t>
            </a:r>
            <a:endParaRPr lang="nl-NL" sz="2400" dirty="0" smtClean="0"/>
          </a:p>
          <a:p>
            <a:pPr lvl="1">
              <a:spcBef>
                <a:spcPts val="2400"/>
              </a:spcBef>
            </a:pPr>
            <a:r>
              <a:rPr lang="nl-NL" sz="2400" dirty="0" smtClean="0"/>
              <a:t>Mogelijkheden van multiple-ruimtegebruik –</a:t>
            </a:r>
          </a:p>
          <a:p>
            <a:pPr lvl="1">
              <a:spcBef>
                <a:spcPts val="2400"/>
              </a:spcBef>
            </a:pPr>
            <a:r>
              <a:rPr lang="nl-NL" sz="2400" dirty="0" smtClean="0"/>
              <a:t>Afstemming van de nutriëntenstromen tussen visteelt en plantaardige productie</a:t>
            </a:r>
            <a:endParaRPr lang="nl-B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54" y="1589165"/>
            <a:ext cx="386964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Programma  </a:t>
            </a:r>
            <a:r>
              <a:rPr lang="nl-BE" dirty="0" err="1" smtClean="0"/>
              <a:t>xxxxxx</a:t>
            </a:r>
            <a:r>
              <a:rPr lang="nl-BE" dirty="0" smtClean="0"/>
              <a:t>    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r>
              <a:rPr lang="nl-BE" sz="2600" dirty="0" smtClean="0"/>
              <a:t>Overzicht vissoorten in </a:t>
            </a:r>
            <a:r>
              <a:rPr lang="nl-BE" sz="2600" dirty="0" err="1" smtClean="0"/>
              <a:t>AquaVlan</a:t>
            </a:r>
            <a:endParaRPr lang="nl-BE" sz="2600" dirty="0" smtClean="0"/>
          </a:p>
          <a:p>
            <a:endParaRPr lang="nl-BE" sz="2600" dirty="0" smtClean="0"/>
          </a:p>
          <a:p>
            <a:r>
              <a:rPr lang="nl-BE" sz="2600" dirty="0" smtClean="0"/>
              <a:t>Overzicht uitgevoerd onderzoek,</a:t>
            </a:r>
          </a:p>
          <a:p>
            <a:pPr marL="0" indent="0">
              <a:buNone/>
            </a:pPr>
            <a:r>
              <a:rPr lang="nl-BE" sz="2600" dirty="0" smtClean="0"/>
              <a:t>		realisaties en </a:t>
            </a:r>
            <a:r>
              <a:rPr lang="nl-BE" sz="2600" dirty="0" err="1" smtClean="0"/>
              <a:t>highlights</a:t>
            </a:r>
            <a:endParaRPr lang="nl-BE" sz="2600" dirty="0" smtClean="0"/>
          </a:p>
          <a:p>
            <a:endParaRPr lang="nl-BE" sz="2600" dirty="0" smtClean="0"/>
          </a:p>
          <a:p>
            <a:r>
              <a:rPr lang="nl-BE" sz="2600" dirty="0" smtClean="0"/>
              <a:t>Conclusies</a:t>
            </a:r>
            <a:endParaRPr lang="nl-BE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2" y="0"/>
            <a:ext cx="2425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>
                <a:solidFill>
                  <a:prstClr val="black"/>
                </a:solidFill>
              </a:rPr>
              <a:t>Integratie </a:t>
            </a:r>
            <a:br>
              <a:rPr lang="nl-NL" sz="2800" dirty="0" smtClean="0">
                <a:solidFill>
                  <a:prstClr val="black"/>
                </a:solidFill>
              </a:rPr>
            </a:br>
            <a:r>
              <a:rPr lang="nl-NL" sz="2800" dirty="0" smtClean="0">
                <a:solidFill>
                  <a:prstClr val="black"/>
                </a:solidFill>
              </a:rPr>
              <a:t>aquacultuur </a:t>
            </a:r>
            <a:r>
              <a:rPr lang="nl-NL" sz="2800">
                <a:solidFill>
                  <a:prstClr val="black"/>
                </a:solidFill>
              </a:rPr>
              <a:t>en </a:t>
            </a:r>
            <a:r>
              <a:rPr lang="nl-NL" sz="2800" smtClean="0">
                <a:solidFill>
                  <a:prstClr val="black"/>
                </a:solidFill>
              </a:rPr>
              <a:t>groententeelt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93576"/>
              </p:ext>
            </p:extLst>
          </p:nvPr>
        </p:nvGraphicFramePr>
        <p:xfrm>
          <a:off x="1182898" y="1801336"/>
          <a:ext cx="6540698" cy="3848569"/>
        </p:xfrm>
        <a:graphic>
          <a:graphicData uri="http://schemas.openxmlformats.org/drawingml/2006/table">
            <a:tbl>
              <a:tblPr/>
              <a:tblGrid>
                <a:gridCol w="794819"/>
                <a:gridCol w="794819"/>
                <a:gridCol w="1688990"/>
                <a:gridCol w="1523403"/>
                <a:gridCol w="1738667"/>
              </a:tblGrid>
              <a:tr h="404092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Nutriëntenbehoefte </a:t>
                      </a:r>
                      <a:r>
                        <a:rPr lang="nl-B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tomaat*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Analyseresultaten </a:t>
                      </a:r>
                      <a:r>
                        <a:rPr lang="nl-B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viswater**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Percentage aanwezig in viswater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mmol/l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NH4+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 0,1</a:t>
                      </a:r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&lt;4,7%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K+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13,93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Ca++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5,89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Mg++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 0,1</a:t>
                      </a:r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&lt;4,7%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NO3-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21,96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Cl-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1,07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SO4--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H2PO4-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Na+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&lt; 0,25</a:t>
                      </a:r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µmol/l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Fe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32,14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21,43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 0,1</a:t>
                      </a:r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Zn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8,57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42,86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 1</a:t>
                      </a:r>
                      <a:endParaRPr lang="nl-BE" sz="105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&lt;2,3%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endParaRPr lang="nl-BE" sz="105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1,61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96"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1,07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Boog 4"/>
          <p:cNvSpPr/>
          <p:nvPr/>
        </p:nvSpPr>
        <p:spPr>
          <a:xfrm rot="21307797">
            <a:off x="7461659" y="3595174"/>
            <a:ext cx="532312" cy="242618"/>
          </a:xfrm>
          <a:prstGeom prst="arc">
            <a:avLst>
              <a:gd name="adj1" fmla="val 16200000"/>
              <a:gd name="adj2" fmla="val 5863996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000" b="1"/>
          </a:p>
        </p:txBody>
      </p:sp>
      <p:sp>
        <p:nvSpPr>
          <p:cNvPr id="6" name="Tekstvak 5"/>
          <p:cNvSpPr txBox="1"/>
          <p:nvPr/>
        </p:nvSpPr>
        <p:spPr>
          <a:xfrm>
            <a:off x="1547664" y="579238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nl-NL" sz="1400" dirty="0" smtClean="0"/>
              <a:t>*	Productiefase (vanaf bloei derde tros)</a:t>
            </a:r>
          </a:p>
          <a:p>
            <a:pPr>
              <a:tabLst>
                <a:tab pos="266700" algn="l"/>
                <a:tab pos="2236788" algn="l"/>
              </a:tabLst>
            </a:pPr>
            <a:r>
              <a:rPr lang="nl-NL" sz="1400" dirty="0" smtClean="0"/>
              <a:t>**	Densiteit vis: 3,6 kg/m³	Basis: regenwater</a:t>
            </a:r>
            <a:endParaRPr lang="nl-B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vak 6"/>
              <p:cNvSpPr txBox="1"/>
              <p:nvPr/>
            </p:nvSpPr>
            <p:spPr>
              <a:xfrm>
                <a:off x="8028384" y="3501008"/>
                <a:ext cx="1008112" cy="44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1400" i="1" smtClean="0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nl-NL" sz="1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1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1400" b="0" i="1" smtClean="0">
                                    <a:latin typeface="Cambria Math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nl-NL" sz="1400" b="0" i="1" smtClean="0">
                                    <a:latin typeface="Cambria Math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nl-NL" sz="140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14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nl-NL" sz="1400" b="0" i="1" smtClean="0">
                                    <a:latin typeface="Cambria Math"/>
                                  </a:rPr>
                                  <m:t>𝐶𝑎</m:t>
                                </m:r>
                              </m:e>
                              <m:sup>
                                <m:r>
                                  <a:rPr lang="nl-NL" sz="1400" b="0" i="1" smtClean="0">
                                    <a:latin typeface="Cambria Math"/>
                                  </a:rPr>
                                  <m:t>2+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nl-NL" sz="1400" dirty="0" smtClean="0">
                    <a:latin typeface="Arial Narrow" panose="020B0606020202030204" pitchFamily="34" charset="0"/>
                  </a:rPr>
                  <a:t> &lt; </a:t>
                </a:r>
                <a:r>
                  <a:rPr lang="nl-NL" sz="1200" b="1" dirty="0" smtClean="0">
                    <a:latin typeface="Arial Narrow" panose="020B0606020202030204" pitchFamily="34" charset="0"/>
                  </a:rPr>
                  <a:t>2,5</a:t>
                </a:r>
                <a:endParaRPr lang="nl-BE" sz="1200" b="1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7" name="Tekstvak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84" y="3501008"/>
                <a:ext cx="1008112" cy="4492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vak 7"/>
          <p:cNvSpPr txBox="1"/>
          <p:nvPr/>
        </p:nvSpPr>
        <p:spPr>
          <a:xfrm>
            <a:off x="179512" y="122547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nl-NL" sz="2000" dirty="0" smtClean="0"/>
              <a:t>Resultaten viswateranalyse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0474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>
                <a:solidFill>
                  <a:prstClr val="black"/>
                </a:solidFill>
              </a:rPr>
              <a:t>Integratie </a:t>
            </a:r>
            <a:br>
              <a:rPr lang="nl-NL" sz="2800" dirty="0" smtClean="0">
                <a:solidFill>
                  <a:prstClr val="black"/>
                </a:solidFill>
              </a:rPr>
            </a:br>
            <a:r>
              <a:rPr lang="nl-NL" sz="2800" dirty="0" smtClean="0">
                <a:solidFill>
                  <a:prstClr val="black"/>
                </a:solidFill>
              </a:rPr>
              <a:t>aquacultuur </a:t>
            </a:r>
            <a:r>
              <a:rPr lang="nl-NL" sz="2800">
                <a:solidFill>
                  <a:prstClr val="black"/>
                </a:solidFill>
              </a:rPr>
              <a:t>en </a:t>
            </a:r>
            <a:r>
              <a:rPr lang="nl-NL" sz="2800" smtClean="0">
                <a:solidFill>
                  <a:prstClr val="black"/>
                </a:solidFill>
              </a:rPr>
              <a:t>groententeelt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800" dirty="0" smtClean="0"/>
              <a:t>Conclusie</a:t>
            </a:r>
          </a:p>
          <a:p>
            <a:pPr marL="800100" lvl="2" indent="-400050"/>
            <a:endParaRPr lang="nl-NL" dirty="0" smtClean="0"/>
          </a:p>
          <a:p>
            <a:pPr marL="800100" lvl="2" indent="-400050"/>
            <a:r>
              <a:rPr lang="nl-NL" sz="2100" dirty="0" smtClean="0"/>
              <a:t>Na+ is de limiterende factor voor het gebruik van viswater</a:t>
            </a:r>
          </a:p>
          <a:p>
            <a:pPr marL="800100" lvl="2" indent="-400050"/>
            <a:r>
              <a:rPr lang="nl-NL" sz="2100" dirty="0" smtClean="0"/>
              <a:t>Bij voldoende verdunning vormt Na+ geen probleem, en kan het viswater ± 5% van de vereiste nutriënten leveren</a:t>
            </a:r>
          </a:p>
          <a:p>
            <a:pPr marL="857250" lvl="3" indent="0">
              <a:buNone/>
            </a:pPr>
            <a:r>
              <a:rPr lang="nl-NL" sz="2100" dirty="0" smtClean="0"/>
              <a:t>		(Bij het gebruik van vegetarisch visvoer (1/4 Na+), 			kan dit 20 tot 25% zijn)</a:t>
            </a:r>
          </a:p>
          <a:p>
            <a:pPr marL="800100" lvl="2" indent="-400050"/>
            <a:r>
              <a:rPr lang="nl-NL" sz="2100" dirty="0" smtClean="0"/>
              <a:t>Voor de teelt van tomaten in een </a:t>
            </a:r>
            <a:r>
              <a:rPr lang="nl-NL" sz="2100" dirty="0" err="1" smtClean="0"/>
              <a:t>organoponics</a:t>
            </a:r>
            <a:r>
              <a:rPr lang="nl-NL" sz="2100" dirty="0" smtClean="0"/>
              <a:t>-systeem is </a:t>
            </a:r>
            <a:r>
              <a:rPr lang="nl-NL" sz="2100" dirty="0" err="1" smtClean="0"/>
              <a:t>bijbemesting</a:t>
            </a:r>
            <a:r>
              <a:rPr lang="nl-NL" sz="2100" dirty="0" smtClean="0"/>
              <a:t> met organische meststoffen nodig.</a:t>
            </a:r>
          </a:p>
          <a:p>
            <a:pPr marL="800100" lvl="2" indent="-400050"/>
            <a:r>
              <a:rPr lang="nl-NL" sz="2100" dirty="0" smtClean="0"/>
              <a:t>pH-regeling van het afvalwater van visteelt is zeer belangrijk voor de beschikbaarheid van nutriënten voor planten.</a:t>
            </a:r>
          </a:p>
          <a:p>
            <a:pPr marL="1257300" lvl="3" indent="-400050"/>
            <a:endParaRPr lang="nl-NL" dirty="0"/>
          </a:p>
          <a:p>
            <a:pPr marL="0" indent="0" algn="ctr">
              <a:buNone/>
            </a:pPr>
            <a:r>
              <a:rPr lang="nl-NL" sz="2600" dirty="0" err="1" smtClean="0"/>
              <a:t>Organoponics</a:t>
            </a:r>
            <a:r>
              <a:rPr lang="nl-NL" sz="2600" dirty="0" smtClean="0"/>
              <a:t> is mogelijk, maar de voedingstoestand van de plant moet nauwgezet worden opgevolgd.</a:t>
            </a:r>
            <a:endParaRPr lang="nl-NL" sz="2600" dirty="0"/>
          </a:p>
          <a:p>
            <a:pPr marL="1257300" lvl="3" indent="-400050"/>
            <a:endParaRPr lang="nl-NL" dirty="0" smtClean="0"/>
          </a:p>
          <a:p>
            <a:pPr marL="1257300" lvl="3" indent="-400050"/>
            <a:endParaRPr lang="nl-NL" dirty="0"/>
          </a:p>
          <a:p>
            <a:pPr marL="1257300" lvl="3" indent="-400050"/>
            <a:endParaRPr lang="nl-NL" dirty="0" smtClean="0"/>
          </a:p>
          <a:p>
            <a:pPr marL="742950" lvl="2" indent="-342900"/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450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Conclusies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Grote vooruitgang onderzoek</a:t>
            </a:r>
          </a:p>
          <a:p>
            <a:r>
              <a:rPr lang="nl-BE" sz="2800" dirty="0"/>
              <a:t>Cirkel niet helemaal rond (</a:t>
            </a:r>
            <a:r>
              <a:rPr lang="nl-BE" sz="2800" dirty="0" err="1"/>
              <a:t>afh</a:t>
            </a:r>
            <a:r>
              <a:rPr lang="nl-BE" sz="2800" dirty="0"/>
              <a:t> soort</a:t>
            </a:r>
            <a:r>
              <a:rPr lang="nl-BE" sz="2800" dirty="0" smtClean="0"/>
              <a:t>)</a:t>
            </a:r>
          </a:p>
          <a:p>
            <a:r>
              <a:rPr lang="nl-BE" sz="2800" dirty="0" smtClean="0"/>
              <a:t>Opbouw kennis ten </a:t>
            </a:r>
            <a:r>
              <a:rPr lang="nl-BE" sz="2800" dirty="0" err="1" smtClean="0"/>
              <a:t>dienste</a:t>
            </a:r>
            <a:r>
              <a:rPr lang="nl-BE" sz="2800" dirty="0" smtClean="0"/>
              <a:t> van 		ondernemers (eigen ervaring en 	internationale netwerken)</a:t>
            </a:r>
          </a:p>
          <a:p>
            <a:r>
              <a:rPr lang="nl-BE" sz="2800" dirty="0" smtClean="0"/>
              <a:t>Hoge graad van samenwerking</a:t>
            </a:r>
          </a:p>
          <a:p>
            <a:r>
              <a:rPr lang="nl-BE" sz="2800" dirty="0" smtClean="0"/>
              <a:t>Start commerciële bedrijven</a:t>
            </a:r>
          </a:p>
          <a:p>
            <a:r>
              <a:rPr lang="nl-BE" sz="2800" dirty="0" smtClean="0"/>
              <a:t>Ondersteunend onderzoek blijft nodig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5294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nl-BE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724650" y="3630613"/>
            <a:ext cx="2419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ep 3"/>
          <p:cNvGrpSpPr/>
          <p:nvPr/>
        </p:nvGrpSpPr>
        <p:grpSpPr>
          <a:xfrm>
            <a:off x="6715125" y="0"/>
            <a:ext cx="2428875" cy="6858000"/>
            <a:chOff x="6715125" y="0"/>
            <a:chExt cx="2428875" cy="6858000"/>
          </a:xfrm>
        </p:grpSpPr>
        <p:sp>
          <p:nvSpPr>
            <p:cNvPr id="6" name="Rectangle 5"/>
            <p:cNvSpPr/>
            <p:nvPr/>
          </p:nvSpPr>
          <p:spPr>
            <a:xfrm>
              <a:off x="6715125" y="0"/>
              <a:ext cx="2428875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485" name="Content Placeholder 3" descr="RUGlogoklnw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113" y="2025650"/>
              <a:ext cx="85090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9" descr="hz_logo_groot[1]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400" y="3187700"/>
              <a:ext cx="1252538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0" descr="PCG_LOGO_Groen_JPG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675" y="788988"/>
              <a:ext cx="1014413" cy="6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11" descr="Interreg VIa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550" y="3789363"/>
              <a:ext cx="944563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12" descr="jaune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463" y="3860800"/>
              <a:ext cx="95250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Rectangle 13"/>
            <p:cNvSpPr>
              <a:spLocks noChangeArrowheads="1"/>
            </p:cNvSpPr>
            <p:nvPr/>
          </p:nvSpPr>
          <p:spPr bwMode="auto">
            <a:xfrm>
              <a:off x="6908800" y="4508500"/>
              <a:ext cx="21145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nl-NL" altLang="nl-BE" sz="800" b="1">
                  <a:solidFill>
                    <a:srgbClr val="000000"/>
                  </a:solidFill>
                  <a:latin typeface="Calibri" pitchFamily="34" charset="0"/>
                </a:rPr>
                <a:t>Europees Fonds voor Regionale Ontwikkeling</a:t>
              </a:r>
              <a:r>
                <a:rPr lang="nl-NL" altLang="nl-BE" sz="800">
                  <a:solidFill>
                    <a:srgbClr val="000000"/>
                  </a:solidFill>
                  <a:latin typeface="Calibri" pitchFamily="34" charset="0"/>
                </a:rPr>
                <a:t> (EFRO)</a:t>
              </a:r>
              <a:endParaRPr lang="en-US" altLang="nl-BE" sz="8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20491" name="Picture 65" descr="_PL_R2_k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50" y="2698750"/>
              <a:ext cx="2373313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15" descr="wur_imares_kleur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42"/>
            <a:stretch>
              <a:fillRect/>
            </a:stretch>
          </p:blipFill>
          <p:spPr bwMode="auto">
            <a:xfrm>
              <a:off x="7126288" y="1590675"/>
              <a:ext cx="1647825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7" descr="pzl-logo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463" y="5445125"/>
              <a:ext cx="107950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18" descr="logovoorPIVAL2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400" y="6186488"/>
              <a:ext cx="1055688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9" descr="logo-provincie-oost-vlaanderen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463" y="5372100"/>
              <a:ext cx="90805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2" descr="P:\POVLT\Nuttige documenten\LOGO-sjablonen\diverse\logo_Vlaamse%20Gemeenschap_leeuwsteunVO-GG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925" y="4868863"/>
              <a:ext cx="172878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538" y="6088063"/>
              <a:ext cx="663575" cy="66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9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263" y="1989138"/>
              <a:ext cx="523875" cy="81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0" name="Picture 5" descr="P:\Nuttige documenten\huisstijl INAGRO\LOGO INAGRO_alles\LOGO\LogoINAGRO_no_baseline_transparant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888" y="69850"/>
              <a:ext cx="128905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22" descr="L:\PIVAL\Aquacultuur\verlenging aquavlan\algemeen werking verlenging\Logo_KAHO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113" y="730250"/>
              <a:ext cx="530225" cy="74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323528" y="1100931"/>
            <a:ext cx="39627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7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71835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BE" sz="2600" dirty="0" err="1"/>
              <a:t>Inagro</a:t>
            </a:r>
            <a:r>
              <a:rPr lang="nl-BE" sz="2600" dirty="0"/>
              <a:t> vzw, praktijkcentrum aquacultuur</a:t>
            </a:r>
          </a:p>
          <a:p>
            <a:pPr>
              <a:defRPr/>
            </a:pPr>
            <a:r>
              <a:rPr lang="nl-BE" sz="2600" dirty="0" err="1"/>
              <a:t>Imares</a:t>
            </a:r>
            <a:endParaRPr lang="nl-BE" sz="2600" dirty="0"/>
          </a:p>
          <a:p>
            <a:pPr>
              <a:defRPr/>
            </a:pPr>
            <a:r>
              <a:rPr lang="nl-BE" sz="2600" dirty="0"/>
              <a:t>Hogeschool Zeeland (HZ), </a:t>
            </a:r>
            <a:r>
              <a:rPr lang="nl-BE" sz="2600" dirty="0" err="1"/>
              <a:t>SEAlab</a:t>
            </a:r>
            <a:r>
              <a:rPr lang="nl-BE" sz="2600" dirty="0"/>
              <a:t> </a:t>
            </a:r>
          </a:p>
          <a:p>
            <a:pPr>
              <a:defRPr/>
            </a:pPr>
            <a:r>
              <a:rPr lang="nl-BE" sz="2600" dirty="0" smtClean="0"/>
              <a:t>KAHO Sint-Lieven, </a:t>
            </a:r>
            <a:r>
              <a:rPr lang="nl-BE" sz="2600" dirty="0"/>
              <a:t>Aqua-ERF</a:t>
            </a:r>
          </a:p>
          <a:p>
            <a:pPr>
              <a:defRPr/>
            </a:pPr>
            <a:r>
              <a:rPr lang="nl-BE" sz="2600" dirty="0"/>
              <a:t>Universiteit </a:t>
            </a:r>
            <a:r>
              <a:rPr lang="nl-BE" sz="2600" dirty="0" smtClean="0"/>
              <a:t>Gent, </a:t>
            </a:r>
            <a:r>
              <a:rPr lang="nl-BE" sz="2600" dirty="0"/>
              <a:t>(UGent)</a:t>
            </a:r>
          </a:p>
          <a:p>
            <a:pPr>
              <a:defRPr/>
            </a:pPr>
            <a:r>
              <a:rPr lang="nl-BE" sz="2600" dirty="0"/>
              <a:t>Katholieke Universiteit </a:t>
            </a:r>
            <a:r>
              <a:rPr lang="nl-BE" sz="2600" dirty="0" smtClean="0"/>
              <a:t>Leuven, </a:t>
            </a:r>
            <a:r>
              <a:rPr lang="nl-BE" sz="2600" dirty="0"/>
              <a:t>(</a:t>
            </a:r>
            <a:r>
              <a:rPr lang="nl-BE" sz="2600" dirty="0" err="1" smtClean="0"/>
              <a:t>KULeuven</a:t>
            </a:r>
            <a:r>
              <a:rPr lang="nl-BE" sz="2600" dirty="0" smtClean="0"/>
              <a:t>)</a:t>
            </a:r>
            <a:endParaRPr lang="nl-BE" sz="2600" dirty="0"/>
          </a:p>
          <a:p>
            <a:pPr>
              <a:defRPr/>
            </a:pPr>
            <a:r>
              <a:rPr lang="nl-BE" sz="2600" smtClean="0"/>
              <a:t>Provinciaal Centrum </a:t>
            </a:r>
            <a:r>
              <a:rPr lang="nl-BE" sz="2600" dirty="0"/>
              <a:t>voor </a:t>
            </a:r>
            <a:r>
              <a:rPr lang="nl-BE" sz="2600"/>
              <a:t>de </a:t>
            </a:r>
            <a:r>
              <a:rPr lang="nl-BE" sz="2600" smtClean="0"/>
              <a:t>groententeelt, </a:t>
            </a:r>
            <a:r>
              <a:rPr lang="nl-BE" sz="2600" dirty="0" err="1"/>
              <a:t>Kruishoutem</a:t>
            </a:r>
            <a:r>
              <a:rPr lang="nl-BE" sz="2600" dirty="0"/>
              <a:t> (PCG)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57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Visteelt in </a:t>
            </a:r>
            <a:r>
              <a:rPr lang="nl-BE" dirty="0" err="1" smtClean="0"/>
              <a:t>AquaVlan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/>
              <a:t>Zoutwater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- </a:t>
            </a:r>
            <a:r>
              <a:rPr lang="nl-BE" sz="2400" dirty="0" err="1" smtClean="0"/>
              <a:t>Yellowtail</a:t>
            </a:r>
            <a:r>
              <a:rPr lang="nl-BE" sz="2400" dirty="0" smtClean="0"/>
              <a:t> </a:t>
            </a:r>
            <a:r>
              <a:rPr lang="nl-BE" sz="2400" dirty="0" err="1" smtClean="0"/>
              <a:t>Kingfish</a:t>
            </a:r>
            <a:endParaRPr lang="nl-BE" sz="2400" dirty="0" smtClean="0"/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dirty="0" smtClean="0"/>
              <a:t>Zoetwater: 	diversificatie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- Snoekbaars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- Zoetwaterkabeljauw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- Omegabaars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sz="2400" dirty="0" smtClean="0"/>
              <a:t>Integratie </a:t>
            </a:r>
            <a:r>
              <a:rPr lang="nl-BE" sz="2400" smtClean="0"/>
              <a:t>met groententeelt</a:t>
            </a:r>
            <a:endParaRPr lang="nl-BE" sz="2400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24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dirty="0" smtClean="0"/>
              <a:t>Overzicht soorten in </a:t>
            </a:r>
          </a:p>
          <a:p>
            <a:pPr marL="0" indent="0" algn="ctr">
              <a:buNone/>
            </a:pPr>
            <a:r>
              <a:rPr lang="nl-BE" dirty="0" err="1" smtClean="0"/>
              <a:t>AquaVlan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96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Snoekbaars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nl-BE" dirty="0" smtClean="0"/>
              <a:t>Biologie grotendeels bekend</a:t>
            </a:r>
          </a:p>
          <a:p>
            <a:r>
              <a:rPr lang="nl-BE" dirty="0" smtClean="0"/>
              <a:t>Bestaande markt, vraag &gt; aanbod, dalende wildvang </a:t>
            </a:r>
          </a:p>
          <a:p>
            <a:r>
              <a:rPr lang="nl-BE" dirty="0"/>
              <a:t>H</a:t>
            </a:r>
            <a:r>
              <a:rPr lang="nl-BE" dirty="0" smtClean="0"/>
              <a:t>oge verkoopsprijzen: ~ 9€/kg Vlaamse Visveiling</a:t>
            </a:r>
          </a:p>
          <a:p>
            <a:r>
              <a:rPr lang="nl-BE" dirty="0" smtClean="0"/>
              <a:t>Pootvis beschikbaar </a:t>
            </a:r>
          </a:p>
          <a:p>
            <a:r>
              <a:rPr lang="nl-BE" dirty="0"/>
              <a:t>O</a:t>
            </a:r>
            <a:r>
              <a:rPr lang="nl-BE" dirty="0" smtClean="0"/>
              <a:t>pkweek </a:t>
            </a:r>
            <a:r>
              <a:rPr lang="nl-BE" dirty="0"/>
              <a:t>tot 1 </a:t>
            </a:r>
            <a:r>
              <a:rPr lang="nl-BE" dirty="0" smtClean="0"/>
              <a:t>kg </a:t>
            </a:r>
            <a:r>
              <a:rPr lang="nl-BE" dirty="0"/>
              <a:t>haalbaar binnen 1 </a:t>
            </a:r>
            <a:r>
              <a:rPr lang="nl-BE" dirty="0" smtClean="0"/>
              <a:t>jaar </a:t>
            </a:r>
          </a:p>
          <a:p>
            <a:pPr marL="0" indent="0">
              <a:buNone/>
            </a:pPr>
            <a:r>
              <a:rPr lang="nl-BE" dirty="0" smtClean="0"/>
              <a:t> </a:t>
            </a:r>
            <a:endParaRPr lang="nl-BE" dirty="0"/>
          </a:p>
          <a:p>
            <a:r>
              <a:rPr lang="nl-BE" dirty="0"/>
              <a:t>Nichemarkt kan gemakkelijk overspoeld </a:t>
            </a:r>
            <a:r>
              <a:rPr lang="nl-BE" dirty="0" smtClean="0"/>
              <a:t>worden. </a:t>
            </a:r>
          </a:p>
          <a:p>
            <a:r>
              <a:rPr lang="nl-BE" dirty="0" smtClean="0"/>
              <a:t>Moeilijke soort: onderschatting door </a:t>
            </a:r>
            <a:r>
              <a:rPr lang="nl-BE" dirty="0"/>
              <a:t>kwekers </a:t>
            </a:r>
            <a:endParaRPr lang="nl-BE" dirty="0" smtClean="0"/>
          </a:p>
          <a:p>
            <a:r>
              <a:rPr lang="nl-BE" dirty="0" smtClean="0"/>
              <a:t>Beschikbaarheid pootvis </a:t>
            </a:r>
            <a:r>
              <a:rPr lang="nl-BE" dirty="0"/>
              <a:t>out off </a:t>
            </a:r>
            <a:r>
              <a:rPr lang="nl-BE" dirty="0" err="1"/>
              <a:t>season</a:t>
            </a:r>
            <a:r>
              <a:rPr lang="nl-BE" dirty="0"/>
              <a:t> </a:t>
            </a:r>
            <a:r>
              <a:rPr lang="nl-BE" dirty="0" smtClean="0"/>
              <a:t>onvoldoende </a:t>
            </a:r>
          </a:p>
          <a:p>
            <a:r>
              <a:rPr lang="nl-BE" dirty="0" smtClean="0"/>
              <a:t>Grote verschillen snelle </a:t>
            </a:r>
            <a:r>
              <a:rPr lang="nl-BE" dirty="0"/>
              <a:t>en trage </a:t>
            </a:r>
            <a:r>
              <a:rPr lang="nl-BE" dirty="0" smtClean="0"/>
              <a:t>groeiers </a:t>
            </a:r>
          </a:p>
          <a:p>
            <a:r>
              <a:rPr lang="nl-BE" dirty="0" smtClean="0"/>
              <a:t>Stressgevoelig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37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Omegabaars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 smtClean="0"/>
              <a:t>Biologie grotendeels gekend</a:t>
            </a:r>
          </a:p>
          <a:p>
            <a:r>
              <a:rPr lang="nl-BE" sz="2400" dirty="0" smtClean="0"/>
              <a:t>Bestaande kwekerijen Azië/Australië</a:t>
            </a:r>
          </a:p>
          <a:p>
            <a:r>
              <a:rPr lang="nl-BE" sz="2400" dirty="0" smtClean="0"/>
              <a:t>Robuuste vis (</a:t>
            </a:r>
            <a:r>
              <a:rPr lang="nl-BE" sz="2400" dirty="0" err="1" smtClean="0"/>
              <a:t>cfr</a:t>
            </a:r>
            <a:r>
              <a:rPr lang="nl-BE" sz="2400" dirty="0" smtClean="0"/>
              <a:t>. </a:t>
            </a:r>
            <a:r>
              <a:rPr lang="nl-BE" sz="2400" dirty="0" err="1" smtClean="0"/>
              <a:t>tilapia</a:t>
            </a:r>
            <a:r>
              <a:rPr lang="nl-BE" sz="2400" dirty="0" smtClean="0"/>
              <a:t>)</a:t>
            </a:r>
          </a:p>
          <a:p>
            <a:r>
              <a:rPr lang="nl-BE" sz="2400" dirty="0"/>
              <a:t>Hoge gehaltes </a:t>
            </a:r>
            <a:r>
              <a:rPr lang="nl-BE" sz="2400" dirty="0" smtClean="0"/>
              <a:t>omega 3 vetzuren </a:t>
            </a:r>
          </a:p>
          <a:p>
            <a:r>
              <a:rPr lang="nl-BE" sz="2400" dirty="0" smtClean="0"/>
              <a:t>Weinig/geen vismeel en visolie in voeder: duidelijke stempel van duurzaamheid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23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Zoetwaterkabeljauw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6699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sz="2400" b="1" dirty="0"/>
              <a:t>Niet:</a:t>
            </a:r>
            <a:r>
              <a:rPr lang="nl-BE" sz="2400" dirty="0"/>
              <a:t> 	wat kunnen we </a:t>
            </a:r>
            <a:r>
              <a:rPr lang="nl-BE" sz="2400" dirty="0" smtClean="0"/>
              <a:t>produceren.</a:t>
            </a:r>
            <a:endParaRPr lang="nl-BE" sz="2400" dirty="0"/>
          </a:p>
          <a:p>
            <a:pPr marL="0" indent="0">
              <a:buNone/>
            </a:pPr>
            <a:r>
              <a:rPr lang="nl-BE" sz="2400" b="1" dirty="0"/>
              <a:t>Wel:</a:t>
            </a:r>
            <a:r>
              <a:rPr lang="nl-BE" sz="2400" dirty="0"/>
              <a:t> 	waarvoor wil de consument </a:t>
            </a:r>
            <a:r>
              <a:rPr lang="nl-BE" sz="2400" dirty="0" smtClean="0"/>
              <a:t>betalen</a:t>
            </a:r>
            <a:r>
              <a:rPr lang="nl-BE" sz="2400" dirty="0"/>
              <a:t>?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sz="2400" dirty="0" err="1" smtClean="0"/>
              <a:t>Fillet</a:t>
            </a:r>
            <a:r>
              <a:rPr lang="nl-BE" sz="2400" dirty="0" smtClean="0"/>
              <a:t> van hoge kwaliteit 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(smaaktesten, </a:t>
            </a:r>
            <a:r>
              <a:rPr lang="nl-BE" sz="2400" dirty="0" err="1" smtClean="0"/>
              <a:t>comm</a:t>
            </a:r>
            <a:r>
              <a:rPr lang="nl-BE" sz="2400" dirty="0" smtClean="0"/>
              <a:t>. </a:t>
            </a:r>
            <a:r>
              <a:rPr lang="nl-BE" sz="2400" dirty="0"/>
              <a:t>l</a:t>
            </a:r>
            <a:r>
              <a:rPr lang="nl-BE" sz="2400" dirty="0" smtClean="0"/>
              <a:t>okale markten)</a:t>
            </a:r>
          </a:p>
          <a:p>
            <a:r>
              <a:rPr lang="nl-BE" sz="2400" dirty="0" smtClean="0"/>
              <a:t>Hoge </a:t>
            </a:r>
            <a:r>
              <a:rPr lang="nl-BE" sz="2400" dirty="0"/>
              <a:t>prijs op lokale markt </a:t>
            </a:r>
          </a:p>
          <a:p>
            <a:pPr marL="0" indent="0">
              <a:buNone/>
            </a:pPr>
            <a:r>
              <a:rPr lang="nl-BE" sz="2400" dirty="0" smtClean="0"/>
              <a:t>	(</a:t>
            </a:r>
            <a:r>
              <a:rPr lang="nl-BE" sz="2400" dirty="0"/>
              <a:t>18€/kg Helsinki</a:t>
            </a:r>
            <a:r>
              <a:rPr lang="nl-BE" sz="2400" dirty="0" smtClean="0"/>
              <a:t>)</a:t>
            </a:r>
          </a:p>
          <a:p>
            <a:r>
              <a:rPr lang="nl-BE" sz="2400" dirty="0" smtClean="0"/>
              <a:t>Valorisatie lever</a:t>
            </a:r>
          </a:p>
          <a:p>
            <a:r>
              <a:rPr lang="nl-BE" sz="2400" dirty="0"/>
              <a:t>Uitgestorven </a:t>
            </a:r>
            <a:r>
              <a:rPr lang="nl-BE" sz="2400" dirty="0" smtClean="0"/>
              <a:t>’60-’70</a:t>
            </a:r>
            <a:r>
              <a:rPr lang="nl-BE" sz="2400" dirty="0"/>
              <a:t>: </a:t>
            </a:r>
            <a:r>
              <a:rPr lang="nl-BE" sz="2400" dirty="0" smtClean="0"/>
              <a:t>inheems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dirty="0" smtClean="0"/>
              <a:t>“Gentse waterzooi” - “vergeten groenten” – “lokaal 	product </a:t>
            </a:r>
            <a:r>
              <a:rPr lang="nl-BE" sz="2400" dirty="0" err="1" smtClean="0"/>
              <a:t>vs</a:t>
            </a:r>
            <a:r>
              <a:rPr lang="nl-BE" sz="2400" dirty="0" smtClean="0"/>
              <a:t> exoot”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sz="2400" dirty="0" smtClean="0"/>
              <a:t>Grootste probleem: zeer weinig geweten over biologie (</a:t>
            </a:r>
            <a:r>
              <a:rPr lang="nl-BE" sz="2400" dirty="0" err="1" smtClean="0"/>
              <a:t>weaning</a:t>
            </a:r>
            <a:r>
              <a:rPr lang="nl-BE" sz="2400" dirty="0" smtClean="0"/>
              <a:t>,…?). Geen </a:t>
            </a:r>
            <a:r>
              <a:rPr lang="nl-BE" sz="2400" dirty="0" err="1" smtClean="0"/>
              <a:t>grow</a:t>
            </a:r>
            <a:r>
              <a:rPr lang="nl-BE" sz="2400" dirty="0" smtClean="0"/>
              <a:t>-out, enkel reproductie herstelprogramma’s.</a:t>
            </a:r>
            <a:endParaRPr lang="nl-BE" sz="2400" dirty="0"/>
          </a:p>
          <a:p>
            <a:endParaRPr lang="nl-BE" sz="2600" dirty="0"/>
          </a:p>
          <a:p>
            <a:endParaRPr lang="nl-BE" sz="2600" dirty="0" smtClean="0"/>
          </a:p>
          <a:p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96752"/>
            <a:ext cx="183654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dirty="0" smtClean="0"/>
              <a:t>Uitgevoerd onderzoek</a:t>
            </a:r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dirty="0" smtClean="0"/>
              <a:t>Realisaties</a:t>
            </a:r>
          </a:p>
          <a:p>
            <a:pPr marL="0" indent="0" algn="ctr">
              <a:buNone/>
            </a:pPr>
            <a:endParaRPr lang="nl-BE" dirty="0" smtClean="0"/>
          </a:p>
          <a:p>
            <a:pPr marL="0" indent="0" algn="ctr">
              <a:buNone/>
            </a:pPr>
            <a:r>
              <a:rPr lang="nl-BE" dirty="0" err="1" smtClean="0"/>
              <a:t>Highlights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4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HO%20Powerpointsjabloon[1]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KAHO%20Powerpointsjabloon[1]</Template>
  <TotalTime>3074</TotalTime>
  <Words>663</Words>
  <Application>Microsoft Office PowerPoint</Application>
  <PresentationFormat>Diavoorstelling (4:3)</PresentationFormat>
  <Paragraphs>306</Paragraphs>
  <Slides>23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KAHO%20Powerpointsjabloon[1]</vt:lpstr>
      <vt:lpstr>Iedere vis zijn verhaal: ervaringen vanuit AquaVlan </vt:lpstr>
      <vt:lpstr>Programma  xxxxxx     </vt:lpstr>
      <vt:lpstr>Partners</vt:lpstr>
      <vt:lpstr>Visteelt in AquaVlan</vt:lpstr>
      <vt:lpstr>PowerPoint-presentatie</vt:lpstr>
      <vt:lpstr>Snoekbaars</vt:lpstr>
      <vt:lpstr>Omegabaars</vt:lpstr>
      <vt:lpstr>Zoetwaterkabeljauw</vt:lpstr>
      <vt:lpstr>PowerPoint-presentatie</vt:lpstr>
      <vt:lpstr>Snoekbaars</vt:lpstr>
      <vt:lpstr>Snoekbaars</vt:lpstr>
      <vt:lpstr>Zoetwaterkabeljauw</vt:lpstr>
      <vt:lpstr>Zoetwaterkabeljauw – M&amp;M</vt:lpstr>
      <vt:lpstr>Zoetwaterkabeljauw - Voeders</vt:lpstr>
      <vt:lpstr>Zoetwaterkabeljauw- Resultaten</vt:lpstr>
      <vt:lpstr>Omegabaars</vt:lpstr>
      <vt:lpstr>Omegabaars</vt:lpstr>
      <vt:lpstr>Omegabaars</vt:lpstr>
      <vt:lpstr>Integratie  aquacultuur en groententeelt</vt:lpstr>
      <vt:lpstr>Integratie  aquacultuur en groententeelt</vt:lpstr>
      <vt:lpstr>Integratie  aquacultuur en groententeelt</vt:lpstr>
      <vt:lpstr>Conclusies</vt:lpstr>
      <vt:lpstr>PowerPoint-presentatie</vt:lpstr>
    </vt:vector>
  </TitlesOfParts>
  <Company>KAHO Sint-Lieven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Meeus</dc:creator>
  <cp:lastModifiedBy>Stef Aerts</cp:lastModifiedBy>
  <cp:revision>166</cp:revision>
  <dcterms:created xsi:type="dcterms:W3CDTF">2011-12-14T09:06:59Z</dcterms:created>
  <dcterms:modified xsi:type="dcterms:W3CDTF">2013-11-22T11:42:42Z</dcterms:modified>
</cp:coreProperties>
</file>