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9" r:id="rId2"/>
    <p:sldId id="323" r:id="rId3"/>
    <p:sldId id="327" r:id="rId4"/>
    <p:sldId id="338" r:id="rId5"/>
    <p:sldId id="347" r:id="rId6"/>
    <p:sldId id="340" r:id="rId7"/>
    <p:sldId id="341" r:id="rId8"/>
    <p:sldId id="324" r:id="rId9"/>
    <p:sldId id="342" r:id="rId10"/>
    <p:sldId id="343" r:id="rId11"/>
    <p:sldId id="344" r:id="rId12"/>
    <p:sldId id="345" r:id="rId13"/>
    <p:sldId id="346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00099"/>
    <a:srgbClr val="E1F6FF"/>
    <a:srgbClr val="E1F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>
        <p:scale>
          <a:sx n="82" d="100"/>
          <a:sy n="82" d="100"/>
        </p:scale>
        <p:origin x="-87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 dirty="0"/>
              <a:t>Evolutie</a:t>
            </a:r>
            <a:r>
              <a:rPr lang="nl-BE" b="1" baseline="0" dirty="0"/>
              <a:t> vangst vs. productie Snoekbaars in </a:t>
            </a:r>
            <a:r>
              <a:rPr lang="nl-BE" b="1" baseline="0" dirty="0" smtClean="0"/>
              <a:t>EU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200" b="1" baseline="0" dirty="0" smtClean="0"/>
              <a:t>(EU cijfers, 2013)</a:t>
            </a:r>
            <a:endParaRPr lang="nl-BE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Blad1!$A$50</c:f>
              <c:strCache>
                <c:ptCount val="1"/>
                <c:pt idx="0">
                  <c:v>TOTAL CAPTURE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Blad1!$B$49:$AC$49</c:f>
              <c:numCache>
                <c:formatCode>General</c:formatCode>
                <c:ptCount val="2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</c:numCache>
            </c:numRef>
          </c:cat>
          <c:val>
            <c:numRef>
              <c:f>Blad1!$B$50:$AC$50</c:f>
              <c:numCache>
                <c:formatCode>#,##0</c:formatCode>
                <c:ptCount val="28"/>
                <c:pt idx="0">
                  <c:v>4150</c:v>
                </c:pt>
                <c:pt idx="1">
                  <c:v>3587</c:v>
                </c:pt>
                <c:pt idx="2">
                  <c:v>3371</c:v>
                </c:pt>
                <c:pt idx="3">
                  <c:v>3808</c:v>
                </c:pt>
                <c:pt idx="4">
                  <c:v>4228</c:v>
                </c:pt>
                <c:pt idx="5">
                  <c:v>4166</c:v>
                </c:pt>
                <c:pt idx="6">
                  <c:v>4561</c:v>
                </c:pt>
                <c:pt idx="7">
                  <c:v>5074</c:v>
                </c:pt>
                <c:pt idx="8">
                  <c:v>5957</c:v>
                </c:pt>
                <c:pt idx="9">
                  <c:v>6827</c:v>
                </c:pt>
                <c:pt idx="10">
                  <c:v>6106</c:v>
                </c:pt>
                <c:pt idx="11">
                  <c:v>5360</c:v>
                </c:pt>
                <c:pt idx="12">
                  <c:v>5384</c:v>
                </c:pt>
                <c:pt idx="13">
                  <c:v>5262</c:v>
                </c:pt>
                <c:pt idx="14">
                  <c:v>6039</c:v>
                </c:pt>
                <c:pt idx="15">
                  <c:v>6204</c:v>
                </c:pt>
                <c:pt idx="16">
                  <c:v>4790</c:v>
                </c:pt>
                <c:pt idx="17">
                  <c:v>4493</c:v>
                </c:pt>
                <c:pt idx="18">
                  <c:v>6209</c:v>
                </c:pt>
                <c:pt idx="19">
                  <c:v>7293</c:v>
                </c:pt>
                <c:pt idx="20">
                  <c:v>6547</c:v>
                </c:pt>
                <c:pt idx="21">
                  <c:v>5811</c:v>
                </c:pt>
                <c:pt idx="22">
                  <c:v>7076</c:v>
                </c:pt>
                <c:pt idx="23">
                  <c:v>6918</c:v>
                </c:pt>
                <c:pt idx="24">
                  <c:v>5805</c:v>
                </c:pt>
                <c:pt idx="25">
                  <c:v>5653</c:v>
                </c:pt>
                <c:pt idx="26">
                  <c:v>6021</c:v>
                </c:pt>
                <c:pt idx="27">
                  <c:v>6529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Blad1!$A$51</c:f>
              <c:strCache>
                <c:ptCount val="1"/>
                <c:pt idx="0">
                  <c:v>TOTAL PRODUCTION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Blad1!$B$49:$AC$49</c:f>
              <c:numCache>
                <c:formatCode>General</c:formatCode>
                <c:ptCount val="2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</c:numCache>
            </c:numRef>
          </c:cat>
          <c:val>
            <c:numRef>
              <c:f>Blad1!$B$51:$AC$51</c:f>
              <c:numCache>
                <c:formatCode>General</c:formatCode>
                <c:ptCount val="28"/>
                <c:pt idx="0">
                  <c:v>6</c:v>
                </c:pt>
                <c:pt idx="1">
                  <c:v>7</c:v>
                </c:pt>
                <c:pt idx="2">
                  <c:v>32</c:v>
                </c:pt>
                <c:pt idx="3">
                  <c:v>32</c:v>
                </c:pt>
                <c:pt idx="4">
                  <c:v>27</c:v>
                </c:pt>
                <c:pt idx="5">
                  <c:v>26</c:v>
                </c:pt>
                <c:pt idx="6">
                  <c:v>28</c:v>
                </c:pt>
                <c:pt idx="7">
                  <c:v>16</c:v>
                </c:pt>
                <c:pt idx="8">
                  <c:v>421</c:v>
                </c:pt>
                <c:pt idx="9">
                  <c:v>485</c:v>
                </c:pt>
                <c:pt idx="10">
                  <c:v>454</c:v>
                </c:pt>
                <c:pt idx="11">
                  <c:v>520</c:v>
                </c:pt>
                <c:pt idx="12">
                  <c:v>354</c:v>
                </c:pt>
                <c:pt idx="13">
                  <c:v>366</c:v>
                </c:pt>
                <c:pt idx="14">
                  <c:v>403</c:v>
                </c:pt>
                <c:pt idx="15">
                  <c:v>782</c:v>
                </c:pt>
                <c:pt idx="16">
                  <c:v>312</c:v>
                </c:pt>
                <c:pt idx="17">
                  <c:v>296</c:v>
                </c:pt>
                <c:pt idx="18">
                  <c:v>146</c:v>
                </c:pt>
                <c:pt idx="19">
                  <c:v>187</c:v>
                </c:pt>
                <c:pt idx="20">
                  <c:v>125</c:v>
                </c:pt>
                <c:pt idx="21">
                  <c:v>161</c:v>
                </c:pt>
                <c:pt idx="22">
                  <c:v>150</c:v>
                </c:pt>
                <c:pt idx="23">
                  <c:v>312</c:v>
                </c:pt>
                <c:pt idx="24">
                  <c:v>283</c:v>
                </c:pt>
                <c:pt idx="25">
                  <c:v>357</c:v>
                </c:pt>
                <c:pt idx="26">
                  <c:v>325</c:v>
                </c:pt>
                <c:pt idx="27">
                  <c:v>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4208"/>
        <c:axId val="34336128"/>
      </c:lineChart>
      <c:catAx>
        <c:axId val="343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336128"/>
        <c:crosses val="autoZero"/>
        <c:auto val="1"/>
        <c:lblAlgn val="ctr"/>
        <c:lblOffset val="100"/>
        <c:noMultiLvlLbl val="0"/>
      </c:catAx>
      <c:valAx>
        <c:axId val="343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33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EB0B-57CD-4824-9406-7577E1A448C5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5F185-02D9-4110-B82E-941697E171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2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499" y="6116163"/>
            <a:ext cx="973501" cy="7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0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9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499" y="6116163"/>
            <a:ext cx="973501" cy="7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2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890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709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8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22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0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239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11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  <p:pic>
        <p:nvPicPr>
          <p:cNvPr id="1026" name="d4e7f2e3-8667-4ebb-b4e1-8fae1a9ebf61" descr="1FF8BE0F-8E68-42D9-AB0C-964B2DFED5B2@telene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9376"/>
            <a:ext cx="9279160" cy="68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9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8CA6-4F44-43D6-8E28-BC246420F219}" type="datetimeFigureOut">
              <a:rPr lang="nl-BE" smtClean="0"/>
              <a:t>19/06/2014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D25F-452D-4F8E-BF74-149EC57DF6A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vaal 9"/>
          <p:cNvSpPr/>
          <p:nvPr userDrawn="1"/>
        </p:nvSpPr>
        <p:spPr>
          <a:xfrm>
            <a:off x="6732240" y="692696"/>
            <a:ext cx="2160240" cy="223224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1487" y="1889058"/>
            <a:ext cx="1183441" cy="60383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65" y="1056892"/>
            <a:ext cx="1212759" cy="85903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70499" y="6116163"/>
            <a:ext cx="973501" cy="7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2276872"/>
            <a:ext cx="9289032" cy="1296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4788024" y="608458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Zeebrugge, 19/06/14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3" name="Ovaal 2"/>
          <p:cNvSpPr/>
          <p:nvPr/>
        </p:nvSpPr>
        <p:spPr>
          <a:xfrm>
            <a:off x="251520" y="1700808"/>
            <a:ext cx="2952328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155411"/>
            <a:ext cx="1512168" cy="77156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80120" y="2420888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nl-BE" sz="2800" dirty="0" err="1" smtClean="0">
                <a:solidFill>
                  <a:schemeClr val="accent1">
                    <a:lumMod val="75000"/>
                  </a:schemeClr>
                </a:solidFill>
              </a:rPr>
              <a:t>MARktSTUDIE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commercialisatie snoekbaars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10554"/>
            <a:ext cx="1549633" cy="109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200" dirty="0" smtClean="0"/>
              <a:t>Conclusies</a:t>
            </a:r>
            <a:endParaRPr lang="nl-BE" sz="3200" dirty="0"/>
          </a:p>
        </p:txBody>
      </p:sp>
      <p:sp>
        <p:nvSpPr>
          <p:cNvPr id="3" name="Tijdelijke aanduiding voor inhoud 6"/>
          <p:cNvSpPr txBox="1">
            <a:spLocks/>
          </p:cNvSpPr>
          <p:nvPr/>
        </p:nvSpPr>
        <p:spPr>
          <a:xfrm>
            <a:off x="611560" y="2060848"/>
            <a:ext cx="7128792" cy="3528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inhoud 6"/>
          <p:cNvSpPr txBox="1">
            <a:spLocks/>
          </p:cNvSpPr>
          <p:nvPr/>
        </p:nvSpPr>
        <p:spPr>
          <a:xfrm>
            <a:off x="611560" y="1628800"/>
            <a:ext cx="7128792" cy="3528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Ondanks grote aanvoer van wilde snoekbaars, blijft dit 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een VRAAG-markt (EU)</a:t>
            </a:r>
          </a:p>
          <a:p>
            <a:pPr marL="0" indent="0">
              <a:buNone/>
            </a:pPr>
            <a:endParaRPr lang="nl-B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Prijsontwikkeling op LT kan gunstig zijn</a:t>
            </a:r>
          </a:p>
          <a:p>
            <a:pPr marL="457200" lvl="1" indent="0">
              <a:buNone/>
            </a:pPr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 onzekere </a:t>
            </a:r>
            <a:r>
              <a:rPr lang="nl-BE" sz="1600" dirty="0" err="1" smtClean="0">
                <a:solidFill>
                  <a:schemeClr val="accent1">
                    <a:lumMod val="75000"/>
                  </a:schemeClr>
                </a:solidFill>
              </a:rPr>
              <a:t>volume-ontwikkeling</a:t>
            </a:r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 in wild catch</a:t>
            </a:r>
          </a:p>
          <a:p>
            <a:endParaRPr lang="nl-B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Aquacultuur staat voor een aantal zware uitdagingen : </a:t>
            </a:r>
          </a:p>
          <a:p>
            <a:pPr lvl="1"/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Kostprijs : produceren voor &lt; 6€/KG</a:t>
            </a:r>
          </a:p>
          <a:p>
            <a:pPr lvl="1"/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Imago (Marketing)</a:t>
            </a:r>
          </a:p>
          <a:p>
            <a:pPr lvl="2"/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Vooroordelen bij professionelen</a:t>
            </a:r>
          </a:p>
          <a:p>
            <a:pPr lvl="2"/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“Belgische” aquacultuur </a:t>
            </a:r>
            <a:r>
              <a:rPr lang="nl-BE" sz="1200" dirty="0" err="1" smtClean="0">
                <a:solidFill>
                  <a:schemeClr val="accent1">
                    <a:lumMod val="75000"/>
                  </a:schemeClr>
                </a:solidFill>
              </a:rPr>
              <a:t>tov</a:t>
            </a:r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 de consument</a:t>
            </a:r>
          </a:p>
          <a:p>
            <a:pPr lvl="1"/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Productmix : </a:t>
            </a:r>
          </a:p>
          <a:p>
            <a:pPr lvl="2"/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Consument wil grote filets (vis 1 à 2 KG)</a:t>
            </a:r>
          </a:p>
          <a:p>
            <a:pPr lvl="2"/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Assortiment moet aan de vraag van de verschillende marktsegmenten kunnen voldoen</a:t>
            </a:r>
          </a:p>
          <a:p>
            <a:pPr lvl="2"/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Focus vers / diepvries</a:t>
            </a:r>
          </a:p>
          <a:p>
            <a:pPr lvl="2"/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Toegevoegde waarde creatie?</a:t>
            </a:r>
          </a:p>
        </p:txBody>
      </p:sp>
    </p:spTree>
    <p:extLst>
      <p:ext uri="{BB962C8B-B14F-4D97-AF65-F5344CB8AC3E}">
        <p14:creationId xmlns:p14="http://schemas.microsoft.com/office/powerpoint/2010/main" val="23502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dirty="0" smtClean="0"/>
              <a:t>Toegevoegde waarde creatie…</a:t>
            </a:r>
            <a:endParaRPr lang="nl-BE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2952328" cy="22142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24761"/>
            <a:ext cx="3936438" cy="29523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5642" y="4348761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9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dirty="0" smtClean="0"/>
              <a:t>Toegevoegde waarde creatie…</a:t>
            </a:r>
            <a:endParaRPr lang="nl-BE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5" y="3501008"/>
            <a:ext cx="4379979" cy="32849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3" y="1685202"/>
            <a:ext cx="3957244" cy="29679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14" y="3672407"/>
            <a:ext cx="1307637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dirty="0" smtClean="0"/>
              <a:t>Toegevoegde waarde creatie…</a:t>
            </a:r>
            <a:endParaRPr lang="nl-BE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981" y="2516899"/>
            <a:ext cx="3648405" cy="27363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131840" cy="23488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3126204" cy="23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 10"/>
          <p:cNvSpPr/>
          <p:nvPr/>
        </p:nvSpPr>
        <p:spPr>
          <a:xfrm>
            <a:off x="4644008" y="4454034"/>
            <a:ext cx="3672408" cy="1639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755576" y="4437112"/>
            <a:ext cx="3240360" cy="1584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>
                <a:solidFill>
                  <a:schemeClr val="bg1"/>
                </a:solidFill>
              </a:rPr>
              <a:t>Vraagstelling / Scope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5208" y="4437112"/>
            <a:ext cx="4170768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1600" b="1" u="sng" dirty="0" smtClean="0">
                <a:solidFill>
                  <a:schemeClr val="bg1"/>
                </a:solidFill>
              </a:rPr>
              <a:t>BRONNEN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Data </a:t>
            </a:r>
            <a:r>
              <a:rPr lang="nl-BE" sz="1600" dirty="0" err="1" smtClean="0">
                <a:solidFill>
                  <a:schemeClr val="bg1"/>
                </a:solidFill>
              </a:rPr>
              <a:t>mining</a:t>
            </a:r>
            <a:r>
              <a:rPr lang="nl-BE" sz="1600" dirty="0" smtClean="0">
                <a:solidFill>
                  <a:schemeClr val="bg1"/>
                </a:solidFill>
              </a:rPr>
              <a:t> &gt;&gt; internet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Interviews met Handelaars 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Analyse cijfers Visveilingen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Enquête restaurateurs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31640" y="2161524"/>
            <a:ext cx="57606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u="sng" dirty="0" smtClean="0">
                <a:solidFill>
                  <a:schemeClr val="accent1">
                    <a:lumMod val="75000"/>
                  </a:schemeClr>
                </a:solidFill>
              </a:rPr>
              <a:t>Welke mogelijkheden zijn er op gebied </a:t>
            </a:r>
          </a:p>
          <a:p>
            <a:pPr algn="ctr"/>
            <a:r>
              <a:rPr lang="nl-BE" sz="2400" b="1" u="sng" dirty="0" smtClean="0">
                <a:solidFill>
                  <a:schemeClr val="accent1">
                    <a:lumMod val="75000"/>
                  </a:schemeClr>
                </a:solidFill>
              </a:rPr>
              <a:t>van </a:t>
            </a:r>
            <a:r>
              <a:rPr lang="nl-BE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vermarkting</a:t>
            </a:r>
            <a:r>
              <a:rPr lang="nl-BE" sz="2400" b="1" u="sng" dirty="0" smtClean="0">
                <a:solidFill>
                  <a:schemeClr val="accent1">
                    <a:lumMod val="75000"/>
                  </a:schemeClr>
                </a:solidFill>
              </a:rPr>
              <a:t> voor snoekbaars uit een Vlaamse aquacultuur-productie?</a:t>
            </a:r>
            <a:endParaRPr lang="nl-BE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IJL-OMLAAG 6"/>
          <p:cNvSpPr/>
          <p:nvPr/>
        </p:nvSpPr>
        <p:spPr>
          <a:xfrm rot="2328549">
            <a:off x="2627784" y="3361853"/>
            <a:ext cx="432048" cy="10032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 rot="19655125">
            <a:off x="5527314" y="3374178"/>
            <a:ext cx="432048" cy="10032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4283968" y="4437112"/>
            <a:ext cx="417076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BE" sz="1600" b="1" u="sng" dirty="0" smtClean="0">
                <a:solidFill>
                  <a:schemeClr val="bg1"/>
                </a:solidFill>
              </a:rPr>
              <a:t>DEEL-ASPECTEN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Volume Inschatting markt snoekbaars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Logistieke flow &amp; afzetmarkten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Prijsvorming groothandel</a:t>
            </a:r>
          </a:p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Aanbod consument</a:t>
            </a:r>
          </a:p>
        </p:txBody>
      </p:sp>
    </p:spTree>
    <p:extLst>
      <p:ext uri="{BB962C8B-B14F-4D97-AF65-F5344CB8AC3E}">
        <p14:creationId xmlns:p14="http://schemas.microsoft.com/office/powerpoint/2010/main" val="389065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96144"/>
          </a:xfrm>
          <a:noFill/>
        </p:spPr>
        <p:txBody>
          <a:bodyPr anchor="b">
            <a:noAutofit/>
          </a:bodyPr>
          <a:lstStyle/>
          <a:p>
            <a:pPr algn="l"/>
            <a:r>
              <a:rPr lang="nl-BE" sz="3200" dirty="0" smtClean="0"/>
              <a:t> </a:t>
            </a:r>
            <a:br>
              <a:rPr lang="nl-BE" sz="3200" dirty="0" smtClean="0"/>
            </a:br>
            <a:r>
              <a:rPr lang="nl-BE" sz="3200" dirty="0" smtClean="0"/>
              <a:t>EU : op een totale productie </a:t>
            </a:r>
            <a:r>
              <a:rPr lang="nl-BE" sz="3200" dirty="0"/>
              <a:t>v</a:t>
            </a:r>
            <a:r>
              <a:rPr lang="nl-BE" sz="3200" dirty="0" smtClean="0"/>
              <a:t>an circa 7,000T, is 5% afkomstig van aquacultuur </a:t>
            </a:r>
            <a:endParaRPr lang="nl-BE" sz="3200" dirty="0"/>
          </a:p>
        </p:txBody>
      </p:sp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02416"/>
              </p:ext>
            </p:extLst>
          </p:nvPr>
        </p:nvGraphicFramePr>
        <p:xfrm>
          <a:off x="1259632" y="1331640"/>
          <a:ext cx="5964510" cy="424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fgeronde rechthoek 3"/>
          <p:cNvSpPr/>
          <p:nvPr/>
        </p:nvSpPr>
        <p:spPr>
          <a:xfrm>
            <a:off x="1187624" y="5618589"/>
            <a:ext cx="6588732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nl-BE" dirty="0" smtClean="0"/>
              <a:t>Finland, Estland, Duitsland, Nederland en Polen zijn de grootste producenten van Snoekbaars in Aquacultuur in de EU</a:t>
            </a:r>
          </a:p>
          <a:p>
            <a:pPr marL="285750" indent="-285750" algn="ctr">
              <a:buFontTx/>
              <a:buChar char="-"/>
            </a:pPr>
            <a:r>
              <a:rPr lang="nl-BE" dirty="0" smtClean="0"/>
              <a:t>Hoewel productie in Aquacultuur toeneemt, stijgt de wilde vangst nog altijd sneller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242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3200" dirty="0" smtClean="0"/>
              <a:t>De grootste producerende landen* oogsten </a:t>
            </a:r>
            <a:br>
              <a:rPr lang="nl-BE" sz="3200" dirty="0" smtClean="0"/>
            </a:br>
            <a:r>
              <a:rPr lang="nl-BE" sz="3200" dirty="0" smtClean="0"/>
              <a:t>circa 100T snoekbaars per jaar </a:t>
            </a:r>
            <a:endParaRPr lang="nl-BE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3"/>
            <a:ext cx="6408712" cy="384522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64288" y="3356992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&lt; 1000 T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7164288" y="4211796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+/- 400T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143508" y="652534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*In 2009 : Denemarken, Tunesië, Oekraïne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4099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9212"/>
            <a:ext cx="8928992" cy="4995129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 flipV="1">
            <a:off x="2987824" y="4365104"/>
            <a:ext cx="3600400" cy="6480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H="1">
            <a:off x="2995618" y="3068960"/>
            <a:ext cx="1936422" cy="11545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860032" y="2852936"/>
            <a:ext cx="1915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u="sng" dirty="0" smtClean="0"/>
              <a:t>Russische Federatie</a:t>
            </a:r>
            <a:endParaRPr lang="nl-BE" sz="1200" b="1" u="sng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2915816" y="3490079"/>
            <a:ext cx="288032" cy="6921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2915816" y="2823939"/>
            <a:ext cx="144016" cy="1358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3488475" y="3068960"/>
            <a:ext cx="1443565" cy="3059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 flipV="1">
            <a:off x="3488475" y="3490079"/>
            <a:ext cx="3179551" cy="139462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H="1">
            <a:off x="1907704" y="4437112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1331640" y="4437112"/>
            <a:ext cx="1224136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H="1">
            <a:off x="1835696" y="4509120"/>
            <a:ext cx="720080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2339752" y="4581128"/>
            <a:ext cx="288032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1547664" y="4365104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V="1">
            <a:off x="1547664" y="4223530"/>
            <a:ext cx="1080120" cy="141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>
            <a:off x="1259632" y="4365104"/>
            <a:ext cx="288032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1547664" y="4365104"/>
            <a:ext cx="216024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259632" y="408810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u="sng" dirty="0" smtClean="0"/>
              <a:t>URK</a:t>
            </a:r>
            <a:endParaRPr lang="nl-BE" sz="1200" b="1" u="sng" dirty="0"/>
          </a:p>
        </p:txBody>
      </p:sp>
      <p:cxnSp>
        <p:nvCxnSpPr>
          <p:cNvPr id="45" name="Rechte verbindingslijn met pijl 44"/>
          <p:cNvCxnSpPr/>
          <p:nvPr/>
        </p:nvCxnSpPr>
        <p:spPr>
          <a:xfrm flipH="1" flipV="1">
            <a:off x="1619672" y="4223530"/>
            <a:ext cx="864096" cy="14157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Gekromde PIJL-RECHTS 45"/>
          <p:cNvSpPr/>
          <p:nvPr/>
        </p:nvSpPr>
        <p:spPr>
          <a:xfrm rot="3206691">
            <a:off x="1586967" y="2297477"/>
            <a:ext cx="768060" cy="2858615"/>
          </a:xfrm>
          <a:prstGeom prst="curved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7" name="Gekromde PIJL-LINKS 46"/>
          <p:cNvSpPr/>
          <p:nvPr/>
        </p:nvSpPr>
        <p:spPr>
          <a:xfrm rot="5400000">
            <a:off x="4030491" y="3106570"/>
            <a:ext cx="515424" cy="4760986"/>
          </a:xfrm>
          <a:prstGeom prst="curvedLeftArrow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5-puntige ster 47"/>
          <p:cNvSpPr/>
          <p:nvPr/>
        </p:nvSpPr>
        <p:spPr>
          <a:xfrm>
            <a:off x="6844561" y="1588251"/>
            <a:ext cx="2039952" cy="164931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b="1" dirty="0" smtClean="0">
                <a:solidFill>
                  <a:schemeClr val="tx1"/>
                </a:solidFill>
              </a:rPr>
              <a:t>15,000 Ton* life catch</a:t>
            </a:r>
            <a:endParaRPr lang="nl-BE" sz="1000" b="1" dirty="0">
              <a:solidFill>
                <a:schemeClr val="tx1"/>
              </a:solidFill>
            </a:endParaRPr>
          </a:p>
        </p:txBody>
      </p:sp>
      <p:sp>
        <p:nvSpPr>
          <p:cNvPr id="49" name="Afgeronde rechthoek 48"/>
          <p:cNvSpPr/>
          <p:nvPr/>
        </p:nvSpPr>
        <p:spPr>
          <a:xfrm>
            <a:off x="1649121" y="6000037"/>
            <a:ext cx="6307255" cy="7925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nl-BE" sz="1400" b="1" dirty="0" smtClean="0"/>
              <a:t>Duitsland</a:t>
            </a:r>
            <a:r>
              <a:rPr lang="nl-BE" sz="1400" dirty="0" smtClean="0"/>
              <a:t>, </a:t>
            </a:r>
            <a:r>
              <a:rPr lang="nl-BE" sz="1400" b="1" dirty="0">
                <a:solidFill>
                  <a:schemeClr val="bg1"/>
                </a:solidFill>
              </a:rPr>
              <a:t>Frankrijk &amp; Zwitserland zijn de grootste markten voor </a:t>
            </a:r>
            <a:r>
              <a:rPr lang="nl-BE" sz="1400" b="1" dirty="0" smtClean="0">
                <a:solidFill>
                  <a:schemeClr val="bg1"/>
                </a:solidFill>
              </a:rPr>
              <a:t>Snoekbaars</a:t>
            </a:r>
          </a:p>
          <a:p>
            <a:pPr marL="285750" indent="-285750" algn="ctr">
              <a:buFontTx/>
              <a:buChar char="-"/>
            </a:pPr>
            <a:r>
              <a:rPr lang="nl-BE" sz="1400" b="1" dirty="0" smtClean="0">
                <a:solidFill>
                  <a:schemeClr val="bg1"/>
                </a:solidFill>
              </a:rPr>
              <a:t>Importeurs beweren dat de volumes onder druk staan &lt;&gt; niet zo volgens de toeleveranciers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50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BE" sz="3600" dirty="0" smtClean="0"/>
              <a:t>Snoekbaars : </a:t>
            </a:r>
            <a:br>
              <a:rPr lang="nl-BE" sz="3600" dirty="0" smtClean="0"/>
            </a:br>
            <a:r>
              <a:rPr lang="nl-BE" sz="3600" dirty="0" smtClean="0"/>
              <a:t>logistieke flow &amp; afzetmarkten</a:t>
            </a:r>
            <a:endParaRPr lang="nl-BE" sz="3600" dirty="0"/>
          </a:p>
        </p:txBody>
      </p:sp>
      <p:cxnSp>
        <p:nvCxnSpPr>
          <p:cNvPr id="52" name="Rechte verbindingslijn met pijl 51"/>
          <p:cNvCxnSpPr/>
          <p:nvPr/>
        </p:nvCxnSpPr>
        <p:spPr>
          <a:xfrm>
            <a:off x="1835696" y="3933056"/>
            <a:ext cx="72008" cy="576064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al 52"/>
          <p:cNvSpPr/>
          <p:nvPr/>
        </p:nvSpPr>
        <p:spPr>
          <a:xfrm>
            <a:off x="3177790" y="3140066"/>
            <a:ext cx="432048" cy="44308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al 53"/>
          <p:cNvSpPr/>
          <p:nvPr/>
        </p:nvSpPr>
        <p:spPr>
          <a:xfrm>
            <a:off x="2555776" y="4210055"/>
            <a:ext cx="432048" cy="44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905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3200" dirty="0" smtClean="0"/>
              <a:t>Prijsvorming : belangrijke rol </a:t>
            </a:r>
            <a:br>
              <a:rPr lang="nl-BE" sz="3200" dirty="0" smtClean="0"/>
            </a:br>
            <a:r>
              <a:rPr lang="nl-BE" sz="3200" dirty="0" smtClean="0"/>
              <a:t>voor de Visafslag Urk</a:t>
            </a:r>
            <a:endParaRPr lang="nl-BE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36752"/>
            <a:ext cx="7703564" cy="5088592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2771800" y="2275531"/>
            <a:ext cx="1440160" cy="3888432"/>
          </a:xfrm>
          <a:prstGeom prst="round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65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Analyse gegevens Visafslag Urk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9920"/>
            <a:ext cx="8869785" cy="102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Afgeronde rechthoek 4"/>
          <p:cNvSpPr/>
          <p:nvPr/>
        </p:nvSpPr>
        <p:spPr>
          <a:xfrm>
            <a:off x="1187624" y="4653136"/>
            <a:ext cx="6588732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nl-BE" dirty="0" smtClean="0"/>
              <a:t>Absolute aanvoer sterk stijgend op de markt van Urk</a:t>
            </a:r>
          </a:p>
          <a:p>
            <a:pPr marL="285750" indent="-285750" algn="ctr">
              <a:buFontTx/>
              <a:buChar char="-"/>
            </a:pPr>
            <a:r>
              <a:rPr lang="nl-BE" dirty="0" smtClean="0"/>
              <a:t>Het aandeel van de grote, dure, vissen neemt af</a:t>
            </a:r>
          </a:p>
          <a:p>
            <a:pPr marL="285750" indent="-285750" algn="ctr">
              <a:buFontTx/>
              <a:buChar char="-"/>
            </a:pPr>
            <a:r>
              <a:rPr lang="nl-BE" dirty="0" smtClean="0"/>
              <a:t>Gemiddelde prijs daalt </a:t>
            </a:r>
            <a:r>
              <a:rPr lang="nl-BE" dirty="0" smtClean="0">
                <a:sym typeface="Wingdings" panose="05000000000000000000" pitchFamily="2" charset="2"/>
              </a:rPr>
              <a:t> rendabel voor aquacultuur?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041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3200" dirty="0" smtClean="0"/>
              <a:t>Aanbod voor de consument </a:t>
            </a:r>
            <a:br>
              <a:rPr lang="nl-BE" sz="3200" dirty="0" smtClean="0"/>
            </a:br>
            <a:r>
              <a:rPr lang="nl-BE" sz="3200" dirty="0" smtClean="0"/>
              <a:t>in de Supermarkt</a:t>
            </a:r>
            <a:endParaRPr lang="nl-BE" sz="3200" dirty="0"/>
          </a:p>
        </p:txBody>
      </p:sp>
      <p:pic>
        <p:nvPicPr>
          <p:cNvPr id="24" name="Afbeelding 23" descr="9123_2012-10-23-12-31-53.jpg"/>
          <p:cNvPicPr>
            <a:picLocks noChangeAspect="1"/>
          </p:cNvPicPr>
          <p:nvPr/>
        </p:nvPicPr>
        <p:blipFill>
          <a:blip r:embed="rId2" cstate="print"/>
          <a:srcRect t="23613" b="18699"/>
          <a:stretch>
            <a:fillRect/>
          </a:stretch>
        </p:blipFill>
        <p:spPr>
          <a:xfrm>
            <a:off x="1367526" y="3002121"/>
            <a:ext cx="1599802" cy="922889"/>
          </a:xfrm>
          <a:prstGeom prst="rect">
            <a:avLst/>
          </a:prstGeom>
        </p:spPr>
      </p:pic>
      <p:pic>
        <p:nvPicPr>
          <p:cNvPr id="25" name="Afbeelding 24" descr="http://d195t5qshxliho.cloudfront.net/medias/sys_master/h8a/hcd/8799964692510.jpg?buildNumber=RELEASE-97-SVN-4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4" y="1520510"/>
            <a:ext cx="1574295" cy="110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 descr="735cb0b5fde34a63cea1f2b86e7f863c6655ac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973" y="2810418"/>
            <a:ext cx="1098175" cy="1431071"/>
          </a:xfrm>
          <a:prstGeom prst="rect">
            <a:avLst/>
          </a:prstGeom>
        </p:spPr>
      </p:pic>
      <p:pic>
        <p:nvPicPr>
          <p:cNvPr id="31" name="Afbeelding 30" descr="00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096" y="5733525"/>
            <a:ext cx="1272450" cy="974643"/>
          </a:xfrm>
          <a:prstGeom prst="rect">
            <a:avLst/>
          </a:prstGeom>
        </p:spPr>
      </p:pic>
      <p:pic>
        <p:nvPicPr>
          <p:cNvPr id="32" name="Afbeelding 31" descr="Fisch_Zander_nat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99" y="4491991"/>
            <a:ext cx="1962150" cy="1048735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8922" y="7338492"/>
            <a:ext cx="790575" cy="1401730"/>
          </a:xfrm>
          <a:prstGeom prst="rect">
            <a:avLst/>
          </a:prstGeom>
        </p:spPr>
      </p:pic>
      <p:sp>
        <p:nvSpPr>
          <p:cNvPr id="40" name="Tijdelijke aanduiding voor inhoud 6"/>
          <p:cNvSpPr txBox="1">
            <a:spLocks/>
          </p:cNvSpPr>
          <p:nvPr/>
        </p:nvSpPr>
        <p:spPr>
          <a:xfrm>
            <a:off x="3269560" y="2276872"/>
            <a:ext cx="5874440" cy="35286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België -- 29,95€/Kg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Duitsland -- 11,1€/KG tot 19,90€/KG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Frankrijk -- 13,30€/Kg tot 47,78€/KG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Zwitserland -- 14,68€ / KG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UK -- 17,50€/KG tot 38,89€/KG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Oostenrijk -- 19,98€/KG tot 33,30€/KG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Polen -- 18,90€/KG tot 25,34€/KG</a:t>
            </a:r>
          </a:p>
          <a:p>
            <a:pPr marL="0" indent="0">
              <a:buNone/>
            </a:pP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Filets, in relatief kleine porties</a:t>
            </a:r>
          </a:p>
          <a:p>
            <a:pPr marL="0" indent="0">
              <a:buNone/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skin on / off</a:t>
            </a:r>
          </a:p>
          <a:p>
            <a:pPr marL="0" indent="0">
              <a:buNone/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overgrote meerderheid = DIEPVRIES</a:t>
            </a:r>
            <a:endParaRPr lang="nl-BE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2411760" y="5758901"/>
            <a:ext cx="6016465" cy="8194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L</a:t>
            </a:r>
            <a:r>
              <a:rPr lang="nl-BE" dirty="0" smtClean="0"/>
              <a:t>age </a:t>
            </a:r>
            <a:r>
              <a:rPr lang="nl-BE" dirty="0" err="1" smtClean="0"/>
              <a:t>yield</a:t>
            </a:r>
            <a:r>
              <a:rPr lang="nl-BE" dirty="0" smtClean="0"/>
              <a:t> </a:t>
            </a:r>
            <a:r>
              <a:rPr lang="nl-BE" dirty="0" err="1" smtClean="0"/>
              <a:t>rate</a:t>
            </a:r>
            <a:r>
              <a:rPr lang="nl-BE" dirty="0" smtClean="0"/>
              <a:t> bij het fileren +  hoge </a:t>
            </a:r>
            <a:r>
              <a:rPr lang="nl-BE" dirty="0" err="1" smtClean="0"/>
              <a:t>bruto-marge</a:t>
            </a:r>
            <a:r>
              <a:rPr lang="nl-BE" dirty="0" smtClean="0"/>
              <a:t> verwachtingen van de </a:t>
            </a:r>
            <a:r>
              <a:rPr lang="nl-BE" dirty="0" err="1" smtClean="0"/>
              <a:t>retail</a:t>
            </a:r>
            <a:r>
              <a:rPr lang="nl-BE" dirty="0" smtClean="0"/>
              <a:t> = grondstofprijs circa 6€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5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200" dirty="0" smtClean="0"/>
              <a:t>Aanbod voor de consument </a:t>
            </a:r>
            <a:br>
              <a:rPr lang="nl-BE" sz="3200" dirty="0" smtClean="0"/>
            </a:br>
            <a:r>
              <a:rPr lang="nl-BE" sz="3200" dirty="0" smtClean="0"/>
              <a:t>op restaurant </a:t>
            </a:r>
            <a:r>
              <a:rPr lang="nl-BE" sz="2000" dirty="0" smtClean="0"/>
              <a:t>(enquête 100 betere restaurants, België) </a:t>
            </a:r>
            <a:endParaRPr lang="nl-BE" sz="2000" dirty="0"/>
          </a:p>
        </p:txBody>
      </p:sp>
      <p:sp>
        <p:nvSpPr>
          <p:cNvPr id="4" name="Tijdelijke aanduiding voor inhoud 6"/>
          <p:cNvSpPr txBox="1">
            <a:spLocks/>
          </p:cNvSpPr>
          <p:nvPr/>
        </p:nvSpPr>
        <p:spPr>
          <a:xfrm>
            <a:off x="611560" y="2060848"/>
            <a:ext cx="7128792" cy="3528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Enkele resultaten..</a:t>
            </a:r>
          </a:p>
          <a:p>
            <a:endParaRPr lang="nl-BE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Snoekbaars staat momenteel op de kaart in 7% van de restaurants </a:t>
            </a:r>
          </a:p>
          <a:p>
            <a:pPr lvl="1"/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Na er door de enquête aan herinnerd te zijn, beweert 50% interesse te hebben in snoekbaars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Restaurants opteren bijna exclusief voor verse snoekbaars (96%), aangeleverd als volledige vis (62%). 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Bijna 30% van de restaurants zijn tegen aquacultuur (nooit gebruiken), en circa 15% stelt zich vragen over de kwaliteit van deze producten.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De origine “made in Belgium” biedt weinig meerwaarde : </a:t>
            </a:r>
          </a:p>
          <a:p>
            <a:pPr lvl="1"/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Slechts 28% zou snoekbaars uit aquacultuur overwegen, omdat hij uit België komt</a:t>
            </a:r>
          </a:p>
          <a:p>
            <a:r>
              <a:rPr lang="nl-BE" sz="1800" dirty="0" smtClean="0">
                <a:solidFill>
                  <a:schemeClr val="accent1">
                    <a:lumMod val="75000"/>
                  </a:schemeClr>
                </a:solidFill>
              </a:rPr>
              <a:t>De restaurants verkiezen om snoekbaars in te kopen via hun vaste visleverancier (70%)</a:t>
            </a:r>
          </a:p>
          <a:p>
            <a:pPr lvl="1"/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Indien er een prijsverschil zou zijn, zou 14% overwegen aan te kopen direct bij een aquacultuurproducent.</a:t>
            </a:r>
          </a:p>
          <a:p>
            <a:pPr marL="0" indent="0">
              <a:buNone/>
            </a:pPr>
            <a:endParaRPr lang="nl-B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0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7235</TotalTime>
  <Words>438</Words>
  <Application>Microsoft Office PowerPoint</Application>
  <PresentationFormat>Diavoorstelling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 Theme</vt:lpstr>
      <vt:lpstr>MARktSTUDIE  commercialisatie snoekbaars</vt:lpstr>
      <vt:lpstr>Vraagstelling / Scope</vt:lpstr>
      <vt:lpstr>  EU : op een totale productie van circa 7,000T, is 5% afkomstig van aquacultuur </vt:lpstr>
      <vt:lpstr>De grootste producerende landen* oogsten  circa 100T snoekbaars per jaar </vt:lpstr>
      <vt:lpstr>Snoekbaars :  logistieke flow &amp; afzetmarkten</vt:lpstr>
      <vt:lpstr>Prijsvorming : belangrijke rol  voor de Visafslag Urk</vt:lpstr>
      <vt:lpstr>Analyse gegevens Visafslag Urk</vt:lpstr>
      <vt:lpstr>Aanbod voor de consument  in de Supermarkt</vt:lpstr>
      <vt:lpstr>PowerPoint-presentatie</vt:lpstr>
      <vt:lpstr>Conclusies</vt:lpstr>
      <vt:lpstr>Toegevoegde waarde creatie…</vt:lpstr>
      <vt:lpstr>Toegevoegde waarde creatie…</vt:lpstr>
      <vt:lpstr>Toegevoegde waarde creatie…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2 Know</dc:title>
  <dc:creator>Sandra</dc:creator>
  <cp:lastModifiedBy>De Bruyne, Sasja</cp:lastModifiedBy>
  <cp:revision>362</cp:revision>
  <dcterms:created xsi:type="dcterms:W3CDTF">2013-08-07T12:11:33Z</dcterms:created>
  <dcterms:modified xsi:type="dcterms:W3CDTF">2014-06-19T07:10:06Z</dcterms:modified>
</cp:coreProperties>
</file>