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64" r:id="rId3"/>
    <p:sldId id="270" r:id="rId4"/>
    <p:sldId id="271" r:id="rId5"/>
    <p:sldId id="269" r:id="rId6"/>
    <p:sldId id="267" r:id="rId7"/>
    <p:sldId id="266" r:id="rId8"/>
    <p:sldId id="268" r:id="rId9"/>
    <p:sldId id="257" r:id="rId10"/>
    <p:sldId id="258" r:id="rId11"/>
  </p:sldIdLst>
  <p:sldSz cx="9144000" cy="6858000" type="screen4x3"/>
  <p:notesSz cx="6858000" cy="9144000"/>
  <p:defaultTextStyle>
    <a:defPPr>
      <a:defRPr lang="nl-B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5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DC1530-47BA-4859-9B8E-003407342E4A}" type="datetimeFigureOut">
              <a:rPr lang="en-US" smtClean="0"/>
              <a:t>6/17/2014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1096D08-22D4-4976-BCB1-896912F3C696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BE" dirty="0" smtClean="0"/>
              <a:t>Viskweek (bv. tong, tarbot, zeebaars, etc.)</a:t>
            </a:r>
            <a:endParaRPr lang="en-US" dirty="0" smtClean="0"/>
          </a:p>
          <a:p>
            <a:pPr lvl="0"/>
            <a:r>
              <a:rPr lang="nl-BE" dirty="0" smtClean="0"/>
              <a:t>Schaal- en schelpdierkweek (bv. mosselen, oesters, krabben, kreeften, etc.)</a:t>
            </a:r>
            <a:endParaRPr lang="en-US" dirty="0" smtClean="0"/>
          </a:p>
          <a:p>
            <a:pPr lvl="0"/>
            <a:r>
              <a:rPr lang="nl-BE" dirty="0" smtClean="0"/>
              <a:t>Zeewierkweek (bv. zeesla, suikerwier, etc.)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096D08-22D4-4976-BCB1-896912F3C696}" type="slidenum">
              <a:rPr lang="en-US" smtClean="0"/>
              <a:t>6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 algn="ctr">
              <a:defRPr b="1"/>
            </a:lvl1pPr>
          </a:lstStyle>
          <a:p>
            <a:r>
              <a:rPr lang="en-US" dirty="0" smtClean="0"/>
              <a:t>Click to edit Master title style</a:t>
            </a:r>
            <a:endParaRPr lang="nl-BE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599000-7704-4B9C-8B9F-AE36371AAA1F}" type="datetimeFigureOut">
              <a:rPr lang="nl-BE" smtClean="0"/>
              <a:pPr/>
              <a:t>17/06/2014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0DEAC-FB51-495F-B684-55732F3B08BD}" type="slidenum">
              <a:rPr lang="nl-BE" smtClean="0"/>
              <a:pPr/>
              <a:t>‹#›</a:t>
            </a:fld>
            <a:endParaRPr lang="nl-BE"/>
          </a:p>
        </p:txBody>
      </p:sp>
    </p:spTree>
    <p:extLst>
      <p:ext uri="{BB962C8B-B14F-4D97-AF65-F5344CB8AC3E}">
        <p14:creationId xmlns="" xmlns:p14="http://schemas.microsoft.com/office/powerpoint/2010/main" val="17887807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599000-7704-4B9C-8B9F-AE36371AAA1F}" type="datetimeFigureOut">
              <a:rPr lang="nl-BE" smtClean="0"/>
              <a:pPr/>
              <a:t>17/06/2014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0DEAC-FB51-495F-B684-55732F3B08BD}" type="slidenum">
              <a:rPr lang="nl-BE" smtClean="0"/>
              <a:pPr/>
              <a:t>‹#›</a:t>
            </a:fld>
            <a:endParaRPr lang="nl-BE"/>
          </a:p>
        </p:txBody>
      </p:sp>
    </p:spTree>
    <p:extLst>
      <p:ext uri="{BB962C8B-B14F-4D97-AF65-F5344CB8AC3E}">
        <p14:creationId xmlns="" xmlns:p14="http://schemas.microsoft.com/office/powerpoint/2010/main" val="14864620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599000-7704-4B9C-8B9F-AE36371AAA1F}" type="datetimeFigureOut">
              <a:rPr lang="nl-BE" smtClean="0"/>
              <a:pPr/>
              <a:t>17/06/2014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0DEAC-FB51-495F-B684-55732F3B08BD}" type="slidenum">
              <a:rPr lang="nl-BE" smtClean="0"/>
              <a:pPr/>
              <a:t>‹#›</a:t>
            </a:fld>
            <a:endParaRPr lang="nl-BE"/>
          </a:p>
        </p:txBody>
      </p:sp>
    </p:spTree>
    <p:extLst>
      <p:ext uri="{BB962C8B-B14F-4D97-AF65-F5344CB8AC3E}">
        <p14:creationId xmlns="" xmlns:p14="http://schemas.microsoft.com/office/powerpoint/2010/main" val="33692457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en-US" dirty="0" smtClean="0"/>
              <a:t>Click to edit Master title style</a:t>
            </a:r>
            <a:endParaRPr lang="nl-B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599000-7704-4B9C-8B9F-AE36371AAA1F}" type="datetimeFigureOut">
              <a:rPr lang="nl-BE" smtClean="0"/>
              <a:pPr/>
              <a:t>17/06/2014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0DEAC-FB51-495F-B684-55732F3B08BD}" type="slidenum">
              <a:rPr lang="nl-BE" smtClean="0"/>
              <a:pPr/>
              <a:t>‹#›</a:t>
            </a:fld>
            <a:endParaRPr lang="nl-BE"/>
          </a:p>
        </p:txBody>
      </p:sp>
    </p:spTree>
    <p:extLst>
      <p:ext uri="{BB962C8B-B14F-4D97-AF65-F5344CB8AC3E}">
        <p14:creationId xmlns="" xmlns:p14="http://schemas.microsoft.com/office/powerpoint/2010/main" val="17223857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599000-7704-4B9C-8B9F-AE36371AAA1F}" type="datetimeFigureOut">
              <a:rPr lang="nl-BE" smtClean="0"/>
              <a:pPr/>
              <a:t>17/06/2014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0DEAC-FB51-495F-B684-55732F3B08BD}" type="slidenum">
              <a:rPr lang="nl-BE" smtClean="0"/>
              <a:pPr/>
              <a:t>‹#›</a:t>
            </a:fld>
            <a:endParaRPr lang="nl-BE"/>
          </a:p>
        </p:txBody>
      </p:sp>
    </p:spTree>
    <p:extLst>
      <p:ext uri="{BB962C8B-B14F-4D97-AF65-F5344CB8AC3E}">
        <p14:creationId xmlns="" xmlns:p14="http://schemas.microsoft.com/office/powerpoint/2010/main" val="20317779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599000-7704-4B9C-8B9F-AE36371AAA1F}" type="datetimeFigureOut">
              <a:rPr lang="nl-BE" smtClean="0"/>
              <a:pPr/>
              <a:t>17/06/2014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0DEAC-FB51-495F-B684-55732F3B08BD}" type="slidenum">
              <a:rPr lang="nl-BE" smtClean="0"/>
              <a:pPr/>
              <a:t>‹#›</a:t>
            </a:fld>
            <a:endParaRPr lang="nl-BE"/>
          </a:p>
        </p:txBody>
      </p:sp>
    </p:spTree>
    <p:extLst>
      <p:ext uri="{BB962C8B-B14F-4D97-AF65-F5344CB8AC3E}">
        <p14:creationId xmlns="" xmlns:p14="http://schemas.microsoft.com/office/powerpoint/2010/main" val="14264650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599000-7704-4B9C-8B9F-AE36371AAA1F}" type="datetimeFigureOut">
              <a:rPr lang="nl-BE" smtClean="0"/>
              <a:pPr/>
              <a:t>17/06/2014</a:t>
            </a:fld>
            <a:endParaRPr lang="nl-B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0DEAC-FB51-495F-B684-55732F3B08BD}" type="slidenum">
              <a:rPr lang="nl-BE" smtClean="0"/>
              <a:pPr/>
              <a:t>‹#›</a:t>
            </a:fld>
            <a:endParaRPr lang="nl-BE"/>
          </a:p>
        </p:txBody>
      </p:sp>
    </p:spTree>
    <p:extLst>
      <p:ext uri="{BB962C8B-B14F-4D97-AF65-F5344CB8AC3E}">
        <p14:creationId xmlns="" xmlns:p14="http://schemas.microsoft.com/office/powerpoint/2010/main" val="8993203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599000-7704-4B9C-8B9F-AE36371AAA1F}" type="datetimeFigureOut">
              <a:rPr lang="nl-BE" smtClean="0"/>
              <a:pPr/>
              <a:t>17/06/2014</a:t>
            </a:fld>
            <a:endParaRPr lang="nl-B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0DEAC-FB51-495F-B684-55732F3B08BD}" type="slidenum">
              <a:rPr lang="nl-BE" smtClean="0"/>
              <a:pPr/>
              <a:t>‹#›</a:t>
            </a:fld>
            <a:endParaRPr lang="nl-BE"/>
          </a:p>
        </p:txBody>
      </p:sp>
    </p:spTree>
    <p:extLst>
      <p:ext uri="{BB962C8B-B14F-4D97-AF65-F5344CB8AC3E}">
        <p14:creationId xmlns="" xmlns:p14="http://schemas.microsoft.com/office/powerpoint/2010/main" val="15599213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599000-7704-4B9C-8B9F-AE36371AAA1F}" type="datetimeFigureOut">
              <a:rPr lang="nl-BE" smtClean="0"/>
              <a:pPr/>
              <a:t>17/06/2014</a:t>
            </a:fld>
            <a:endParaRPr lang="nl-B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0DEAC-FB51-495F-B684-55732F3B08BD}" type="slidenum">
              <a:rPr lang="nl-BE" smtClean="0"/>
              <a:pPr/>
              <a:t>‹#›</a:t>
            </a:fld>
            <a:endParaRPr lang="nl-BE"/>
          </a:p>
        </p:txBody>
      </p:sp>
    </p:spTree>
    <p:extLst>
      <p:ext uri="{BB962C8B-B14F-4D97-AF65-F5344CB8AC3E}">
        <p14:creationId xmlns="" xmlns:p14="http://schemas.microsoft.com/office/powerpoint/2010/main" val="16816383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599000-7704-4B9C-8B9F-AE36371AAA1F}" type="datetimeFigureOut">
              <a:rPr lang="nl-BE" smtClean="0"/>
              <a:pPr/>
              <a:t>17/06/2014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0DEAC-FB51-495F-B684-55732F3B08BD}" type="slidenum">
              <a:rPr lang="nl-BE" smtClean="0"/>
              <a:pPr/>
              <a:t>‹#›</a:t>
            </a:fld>
            <a:endParaRPr lang="nl-BE"/>
          </a:p>
        </p:txBody>
      </p:sp>
    </p:spTree>
    <p:extLst>
      <p:ext uri="{BB962C8B-B14F-4D97-AF65-F5344CB8AC3E}">
        <p14:creationId xmlns="" xmlns:p14="http://schemas.microsoft.com/office/powerpoint/2010/main" val="23701669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B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599000-7704-4B9C-8B9F-AE36371AAA1F}" type="datetimeFigureOut">
              <a:rPr lang="nl-BE" smtClean="0"/>
              <a:pPr/>
              <a:t>17/06/2014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0DEAC-FB51-495F-B684-55732F3B08BD}" type="slidenum">
              <a:rPr lang="nl-BE" smtClean="0"/>
              <a:pPr/>
              <a:t>‹#›</a:t>
            </a:fld>
            <a:endParaRPr lang="nl-BE"/>
          </a:p>
        </p:txBody>
      </p:sp>
    </p:spTree>
    <p:extLst>
      <p:ext uri="{BB962C8B-B14F-4D97-AF65-F5344CB8AC3E}">
        <p14:creationId xmlns="" xmlns:p14="http://schemas.microsoft.com/office/powerpoint/2010/main" val="33511066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686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nl-B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428736"/>
            <a:ext cx="8686800" cy="54292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nl-B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599000-7704-4B9C-8B9F-AE36371AAA1F}" type="datetimeFigureOut">
              <a:rPr lang="nl-BE" smtClean="0"/>
              <a:pPr/>
              <a:t>17/06/2014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B0DEAC-FB51-495F-B684-55732F3B08BD}" type="slidenum">
              <a:rPr lang="nl-BE" smtClean="0"/>
              <a:pPr/>
              <a:t>‹#›</a:t>
            </a:fld>
            <a:endParaRPr lang="nl-BE"/>
          </a:p>
        </p:txBody>
      </p:sp>
    </p:spTree>
    <p:extLst>
      <p:ext uri="{BB962C8B-B14F-4D97-AF65-F5344CB8AC3E}">
        <p14:creationId xmlns="" xmlns:p14="http://schemas.microsoft.com/office/powerpoint/2010/main" val="27929457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200" b="1" kern="1200">
          <a:solidFill>
            <a:srgbClr val="002060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Wingdings" pitchFamily="2" charset="2"/>
        <a:buChar char="§"/>
        <a:defRPr sz="2800" kern="1200">
          <a:solidFill>
            <a:srgbClr val="002060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rgbClr val="002060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Wingdings" pitchFamily="2" charset="2"/>
        <a:buChar char="§"/>
        <a:defRPr sz="2400" kern="1200">
          <a:solidFill>
            <a:srgbClr val="002060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Wingdings" pitchFamily="2" charset="2"/>
        <a:buChar char="§"/>
        <a:defRPr sz="2400" kern="1200">
          <a:solidFill>
            <a:srgbClr val="002060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Wingdings" pitchFamily="2" charset="2"/>
        <a:buChar char="§"/>
        <a:defRPr sz="2400" kern="1200">
          <a:solidFill>
            <a:srgbClr val="00206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13" Type="http://schemas.openxmlformats.org/officeDocument/2006/relationships/image" Target="../media/image15.png"/><Relationship Id="rId3" Type="http://schemas.openxmlformats.org/officeDocument/2006/relationships/oleObject" Target="../embeddings/oleObject1.bin"/><Relationship Id="rId7" Type="http://schemas.openxmlformats.org/officeDocument/2006/relationships/image" Target="../media/image9.png"/><Relationship Id="rId12" Type="http://schemas.openxmlformats.org/officeDocument/2006/relationships/image" Target="../media/image14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8.png"/><Relationship Id="rId11" Type="http://schemas.openxmlformats.org/officeDocument/2006/relationships/image" Target="../media/image13.gif"/><Relationship Id="rId5" Type="http://schemas.openxmlformats.org/officeDocument/2006/relationships/image" Target="../media/image7.jpeg"/><Relationship Id="rId10" Type="http://schemas.openxmlformats.org/officeDocument/2006/relationships/image" Target="../media/image12.jpeg"/><Relationship Id="rId4" Type="http://schemas.openxmlformats.org/officeDocument/2006/relationships/image" Target="../media/image6.png"/><Relationship Id="rId9" Type="http://schemas.openxmlformats.org/officeDocument/2006/relationships/image" Target="../media/image11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Afbeelding 8"/>
          <p:cNvPicPr/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548679"/>
            <a:ext cx="1552381" cy="504762"/>
          </a:xfrm>
          <a:prstGeom prst="rect">
            <a:avLst/>
          </a:prstGeom>
          <a:noFill/>
        </p:spPr>
      </p:pic>
      <p:pic>
        <p:nvPicPr>
          <p:cNvPr id="9" name="Afbeelding 9" descr="Beschrijving: http://ao.vonet.be/nlapps/data/docattachments/VIA_VlaInActie_Pact2020(1).jpg"/>
          <p:cNvPicPr>
            <a:picLocks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9871" y="548679"/>
            <a:ext cx="1905000" cy="4381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Afbeelding 10" descr="Beschrijving: http://ao.vonet.be/nlapps/data/docattachments/AO-logo.jpg"/>
          <p:cNvPicPr/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200" y="543178"/>
            <a:ext cx="1628775" cy="5429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Picture 10"/>
          <p:cNvPicPr/>
          <p:nvPr/>
        </p:nvPicPr>
        <p:blipFill rotWithShape="1"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31681" t="41477" r="40877" b="26786"/>
          <a:stretch/>
        </p:blipFill>
        <p:spPr bwMode="auto">
          <a:xfrm>
            <a:off x="2959592" y="2060848"/>
            <a:ext cx="3163570" cy="2057400"/>
          </a:xfrm>
          <a:prstGeom prst="rect">
            <a:avLst/>
          </a:prstGeom>
          <a:noFill/>
          <a:ln>
            <a:noFill/>
          </a:ln>
          <a:extLst/>
        </p:spPr>
      </p:pic>
      <p:sp>
        <p:nvSpPr>
          <p:cNvPr id="5" name="Rectangle 4"/>
          <p:cNvSpPr/>
          <p:nvPr/>
        </p:nvSpPr>
        <p:spPr>
          <a:xfrm>
            <a:off x="642910" y="4599726"/>
            <a:ext cx="828680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BE" sz="2800" b="1" dirty="0"/>
              <a:t>Roadmap geïntegreerde aquacultuur voor Vlaanderen</a:t>
            </a:r>
            <a:endParaRPr lang="nl-BE" sz="2800" dirty="0"/>
          </a:p>
        </p:txBody>
      </p:sp>
    </p:spTree>
    <p:extLst>
      <p:ext uri="{BB962C8B-B14F-4D97-AF65-F5344CB8AC3E}">
        <p14:creationId xmlns="" xmlns:p14="http://schemas.microsoft.com/office/powerpoint/2010/main" val="196947288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772335598"/>
              </p:ext>
            </p:extLst>
          </p:nvPr>
        </p:nvGraphicFramePr>
        <p:xfrm>
          <a:off x="251520" y="188640"/>
          <a:ext cx="8424936" cy="396044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939388"/>
                <a:gridCol w="5485548"/>
              </a:tblGrid>
              <a:tr h="44004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BE" sz="1200" dirty="0">
                          <a:effectLst/>
                        </a:rPr>
                        <a:t> </a:t>
                      </a:r>
                      <a:endParaRPr lang="nl-BE" sz="12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6001" marR="46001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BE" sz="1200" dirty="0">
                          <a:effectLst/>
                        </a:rPr>
                        <a:t> </a:t>
                      </a:r>
                      <a:endParaRPr lang="nl-BE" sz="12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6001" marR="46001" marT="0" marB="0"/>
                </a:tc>
              </a:tr>
              <a:tr h="44004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BE" sz="1600">
                          <a:effectLst/>
                        </a:rPr>
                        <a:t>Kenniscentrum 1</a:t>
                      </a:r>
                      <a:endParaRPr lang="nl-BE" sz="160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6001" marR="46001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BE" sz="1600" b="1" dirty="0" smtClean="0">
                          <a:effectLst/>
                        </a:rPr>
                        <a:t>UGent </a:t>
                      </a:r>
                      <a:r>
                        <a:rPr lang="nl-BE" sz="1600" b="1" dirty="0">
                          <a:effectLst/>
                        </a:rPr>
                        <a:t>– IOF </a:t>
                      </a:r>
                      <a:r>
                        <a:rPr lang="nl-BE" sz="1600" b="1" dirty="0" smtClean="0">
                          <a:effectLst/>
                        </a:rPr>
                        <a:t>consortium Aquaculture Ghent University</a:t>
                      </a:r>
                      <a:endParaRPr lang="nl-BE" sz="1600" b="1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6001" marR="46001" marT="0" marB="0"/>
                </a:tc>
              </a:tr>
              <a:tr h="44004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BE" sz="1600">
                          <a:effectLst/>
                        </a:rPr>
                        <a:t>Rol</a:t>
                      </a:r>
                      <a:endParaRPr lang="nl-BE" sz="160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6001" marR="46001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BE" sz="1600" dirty="0">
                          <a:effectLst/>
                        </a:rPr>
                        <a:t>Partner, kennispartner aquacultuur</a:t>
                      </a:r>
                      <a:endParaRPr lang="nl-BE" sz="16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6001" marR="46001" marT="0" marB="0"/>
                </a:tc>
              </a:tr>
              <a:tr h="44004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BE" sz="1600">
                          <a:effectLst/>
                        </a:rPr>
                        <a:t> </a:t>
                      </a:r>
                      <a:endParaRPr lang="nl-BE" sz="160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6001" marR="46001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BE" sz="1600" dirty="0">
                          <a:effectLst/>
                        </a:rPr>
                        <a:t> </a:t>
                      </a:r>
                      <a:endParaRPr lang="nl-BE" sz="16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6001" marR="46001" marT="0" marB="0"/>
                </a:tc>
              </a:tr>
              <a:tr h="44004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BE" sz="1600" b="1">
                          <a:effectLst/>
                        </a:rPr>
                        <a:t>Kenniscentrum 2</a:t>
                      </a:r>
                      <a:endParaRPr lang="nl-BE" sz="1600" b="1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6001" marR="46001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BE" sz="1600" b="1" dirty="0">
                          <a:effectLst/>
                        </a:rPr>
                        <a:t>ILVO</a:t>
                      </a:r>
                      <a:endParaRPr lang="nl-BE" sz="1600" b="1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6001" marR="46001" marT="0" marB="0"/>
                </a:tc>
              </a:tr>
              <a:tr h="44004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BE" sz="1600">
                          <a:effectLst/>
                        </a:rPr>
                        <a:t>Rol</a:t>
                      </a:r>
                      <a:endParaRPr lang="nl-BE" sz="160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6001" marR="46001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BE" sz="1600" dirty="0">
                          <a:effectLst/>
                        </a:rPr>
                        <a:t>Partner, kennispartner maricultuur</a:t>
                      </a:r>
                      <a:endParaRPr lang="nl-BE" sz="16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6001" marR="46001" marT="0" marB="0"/>
                </a:tc>
              </a:tr>
              <a:tr h="44004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BE" sz="1600">
                          <a:effectLst/>
                        </a:rPr>
                        <a:t> </a:t>
                      </a:r>
                      <a:endParaRPr lang="nl-BE" sz="160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6001" marR="46001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BE" sz="1600" dirty="0">
                          <a:effectLst/>
                        </a:rPr>
                        <a:t> </a:t>
                      </a:r>
                      <a:endParaRPr lang="nl-BE" sz="16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6001" marR="46001" marT="0" marB="0"/>
                </a:tc>
              </a:tr>
              <a:tr h="44004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BE" sz="1600">
                          <a:effectLst/>
                        </a:rPr>
                        <a:t>Andere partij</a:t>
                      </a:r>
                      <a:endParaRPr lang="nl-BE" sz="160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6001" marR="46001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BE" sz="1600" b="1" dirty="0">
                          <a:effectLst/>
                        </a:rPr>
                        <a:t>Flanders’ Maritime Cluster vzw</a:t>
                      </a:r>
                      <a:endParaRPr lang="nl-BE" sz="1600" b="1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6001" marR="46001" marT="0" marB="0"/>
                </a:tc>
              </a:tr>
              <a:tr h="44004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BE" sz="1600">
                          <a:effectLst/>
                        </a:rPr>
                        <a:t>Rol</a:t>
                      </a:r>
                      <a:endParaRPr lang="nl-BE" sz="160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6001" marR="46001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BE" sz="1600" dirty="0">
                          <a:effectLst/>
                        </a:rPr>
                        <a:t>Partner, platformwerking</a:t>
                      </a:r>
                      <a:endParaRPr lang="nl-BE" sz="16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6001" marR="46001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3010974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BE" sz="2800" dirty="0" smtClean="0"/>
              <a:t>Situering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BE" dirty="0" smtClean="0"/>
              <a:t>Nieuw Industrieel Beleid – Agentschap Ondernemen</a:t>
            </a:r>
          </a:p>
          <a:p>
            <a:r>
              <a:rPr lang="nl-BE" dirty="0" smtClean="0"/>
              <a:t>Industriegedreven </a:t>
            </a:r>
            <a:r>
              <a:rPr lang="nl-BE" dirty="0" err="1" smtClean="0"/>
              <a:t>roadmapping</a:t>
            </a:r>
            <a:r>
              <a:rPr lang="nl-BE" dirty="0" smtClean="0"/>
              <a:t> voor een waardeketen of een business case</a:t>
            </a:r>
          </a:p>
          <a:p>
            <a:r>
              <a:rPr lang="nl-BE" dirty="0" err="1" smtClean="0"/>
              <a:t>Blueprint</a:t>
            </a:r>
            <a:r>
              <a:rPr lang="nl-BE" dirty="0" smtClean="0"/>
              <a:t> voor toekenning Europese en Vlaamse subsidies voor de komende jaren</a:t>
            </a:r>
          </a:p>
          <a:p>
            <a:r>
              <a:rPr lang="nl-BE" dirty="0" smtClean="0"/>
              <a:t>Internationaal vermarkten van Vlaamse expertise</a:t>
            </a:r>
          </a:p>
          <a:p>
            <a:endParaRPr lang="nl-BE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BE" sz="2800" dirty="0" err="1" smtClean="0"/>
              <a:t>Roadmap</a:t>
            </a:r>
            <a:r>
              <a:rPr lang="nl-BE" sz="2800" dirty="0" smtClean="0"/>
              <a:t> geïntegreerde aquacultuur voor Vlaanderen 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BE" dirty="0" smtClean="0"/>
              <a:t>Consortium:</a:t>
            </a:r>
          </a:p>
          <a:p>
            <a:pPr lvl="1"/>
            <a:r>
              <a:rPr lang="nl-BE" dirty="0" smtClean="0"/>
              <a:t>8 Vlaamse bedrijven, 4 </a:t>
            </a:r>
            <a:r>
              <a:rPr lang="nl-BE" dirty="0" err="1" smtClean="0"/>
              <a:t>KMO’s</a:t>
            </a:r>
            <a:endParaRPr lang="nl-BE" dirty="0" smtClean="0"/>
          </a:p>
          <a:p>
            <a:pPr lvl="1"/>
            <a:r>
              <a:rPr lang="nl-BE" dirty="0" smtClean="0"/>
              <a:t>2 Kennisinstellingen; 1 “Andere</a:t>
            </a:r>
            <a:r>
              <a:rPr lang="nl-BE" dirty="0" smtClean="0"/>
              <a:t>” </a:t>
            </a:r>
            <a:r>
              <a:rPr lang="nl-BE" dirty="0" smtClean="0"/>
              <a:t>partner</a:t>
            </a:r>
            <a:endParaRPr lang="nl-BE" dirty="0" smtClean="0"/>
          </a:p>
          <a:p>
            <a:pPr lvl="1"/>
            <a:endParaRPr lang="nl-BE" dirty="0" smtClean="0"/>
          </a:p>
        </p:txBody>
      </p:sp>
      <p:graphicFrame>
        <p:nvGraphicFramePr>
          <p:cNvPr id="4" name="Object 36"/>
          <p:cNvGraphicFramePr>
            <a:graphicFrameLocks noChangeAspect="1"/>
          </p:cNvGraphicFramePr>
          <p:nvPr/>
        </p:nvGraphicFramePr>
        <p:xfrm>
          <a:off x="4786314" y="4783941"/>
          <a:ext cx="3000397" cy="2120233"/>
        </p:xfrm>
        <a:graphic>
          <a:graphicData uri="http://schemas.openxmlformats.org/presentationml/2006/ole">
            <p:oleObj spid="_x0000_s24578" name="Acrobat Document" r:id="rId3" imgW="8020050" imgH="5667375" progId="AcroExch.Document.11">
              <p:embed/>
            </p:oleObj>
          </a:graphicData>
        </a:graphic>
      </p:graphicFrame>
      <p:pic>
        <p:nvPicPr>
          <p:cNvPr id="5" name="Picture 2" descr="http://www.sioen.be/sites/all/themes/sb_custom/images/sioen_industries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71472" y="3248024"/>
            <a:ext cx="1781175" cy="847725"/>
          </a:xfrm>
          <a:prstGeom prst="rect">
            <a:avLst/>
          </a:prstGeom>
          <a:noFill/>
        </p:spPr>
      </p:pic>
      <p:pic>
        <p:nvPicPr>
          <p:cNvPr id="6" name="Picture 16" descr="http://www.aquafeed.co.uk/userfiles/image/LOGO_INVE-Aquaculture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572264" y="3224211"/>
            <a:ext cx="1905000" cy="895351"/>
          </a:xfrm>
          <a:prstGeom prst="rect">
            <a:avLst/>
          </a:prstGeom>
          <a:noFill/>
        </p:spPr>
      </p:pic>
      <p:pic>
        <p:nvPicPr>
          <p:cNvPr id="7" name="Picture 23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793986" y="3386136"/>
            <a:ext cx="1371600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26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606925" y="3214686"/>
            <a:ext cx="15240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31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928662" y="5404099"/>
            <a:ext cx="1605004" cy="7370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34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3357554" y="5426883"/>
            <a:ext cx="1521568" cy="6473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35" descr="C:\Documents and Settings\mdrouill\My Documents\Aqua Innova\Naam Logo Website\ugent logo.jp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7000892" y="5212569"/>
            <a:ext cx="1422083" cy="1006793"/>
          </a:xfrm>
          <a:prstGeom prst="rect">
            <a:avLst/>
          </a:prstGeom>
          <a:noFill/>
        </p:spPr>
      </p:pic>
      <p:pic>
        <p:nvPicPr>
          <p:cNvPr id="12" name="Picture 38" descr="http://www.pures.be/afbeeldingen/logo%20pures.gif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642910" y="3998123"/>
            <a:ext cx="1176339" cy="1176339"/>
          </a:xfrm>
          <a:prstGeom prst="rect">
            <a:avLst/>
          </a:prstGeom>
          <a:noFill/>
        </p:spPr>
      </p:pic>
      <p:pic>
        <p:nvPicPr>
          <p:cNvPr id="13" name="Picture 41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2143108" y="4355313"/>
            <a:ext cx="2214286" cy="5142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44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4786314" y="4175398"/>
            <a:ext cx="2005714" cy="8228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" name="TextBox 14"/>
          <p:cNvSpPr txBox="1"/>
          <p:nvPr/>
        </p:nvSpPr>
        <p:spPr>
          <a:xfrm>
            <a:off x="6500826" y="4536590"/>
            <a:ext cx="25003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BE" sz="2400" b="1" dirty="0" err="1" smtClean="0">
                <a:solidFill>
                  <a:srgbClr val="002060"/>
                </a:solidFill>
              </a:rPr>
              <a:t>Brevisco</a:t>
            </a:r>
            <a:r>
              <a:rPr lang="nl-BE" sz="2400" b="1" dirty="0" smtClean="0">
                <a:solidFill>
                  <a:srgbClr val="002060"/>
                </a:solidFill>
              </a:rPr>
              <a:t> bvba</a:t>
            </a:r>
            <a:endParaRPr lang="en-US" sz="2400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BE" sz="2800" dirty="0" err="1" smtClean="0"/>
              <a:t>Roadmap</a:t>
            </a:r>
            <a:r>
              <a:rPr lang="nl-BE" sz="2800" dirty="0" smtClean="0"/>
              <a:t> </a:t>
            </a:r>
            <a:r>
              <a:rPr lang="nl-BE" sz="2800" dirty="0" smtClean="0"/>
              <a:t>geïntegreerde aquacultuur voor </a:t>
            </a:r>
            <a:r>
              <a:rPr lang="nl-BE" sz="2800" dirty="0" smtClean="0"/>
              <a:t>Vlaanderen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BE" dirty="0" smtClean="0"/>
              <a:t>Traject tot nu toe:</a:t>
            </a:r>
          </a:p>
          <a:p>
            <a:pPr lvl="1"/>
            <a:r>
              <a:rPr lang="nl-BE" sz="2400" dirty="0" smtClean="0"/>
              <a:t>Maart 2014: Indiening voorstel door consortium</a:t>
            </a:r>
          </a:p>
          <a:p>
            <a:pPr lvl="1"/>
            <a:r>
              <a:rPr lang="nl-BE" sz="2400" dirty="0" smtClean="0"/>
              <a:t>Mei 2014: 8 </a:t>
            </a:r>
            <a:r>
              <a:rPr lang="nl-BE" sz="2400" dirty="0" err="1" smtClean="0"/>
              <a:t>roadmap-projecten</a:t>
            </a:r>
            <a:r>
              <a:rPr lang="nl-BE" sz="2400" dirty="0" smtClean="0"/>
              <a:t> principieel goedgekeurd</a:t>
            </a:r>
          </a:p>
          <a:p>
            <a:pPr lvl="1"/>
            <a:r>
              <a:rPr lang="nl-BE" sz="2400" dirty="0" smtClean="0"/>
              <a:t>Juni 2014: Bespreking op Agentschap Ondernemen + finale aanpassingen proposal</a:t>
            </a:r>
          </a:p>
          <a:p>
            <a:pPr lvl="1"/>
            <a:r>
              <a:rPr lang="nl-BE" sz="2400" dirty="0" smtClean="0"/>
              <a:t>Najaar 2014: Start project</a:t>
            </a:r>
          </a:p>
          <a:p>
            <a:endParaRPr lang="nl-BE" sz="2400" smtClean="0"/>
          </a:p>
          <a:p>
            <a:endParaRPr lang="nl-BE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BE" sz="2800" dirty="0" err="1" smtClean="0"/>
              <a:t>Roadmap</a:t>
            </a:r>
            <a:r>
              <a:rPr lang="nl-BE" sz="2800" dirty="0" smtClean="0"/>
              <a:t> geïntegreerde aquacultuur voor Vlaanderen 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BE" dirty="0" smtClean="0"/>
              <a:t>Algemene doelstelling: </a:t>
            </a:r>
            <a:r>
              <a:rPr lang="nl-BE" dirty="0" err="1" smtClean="0"/>
              <a:t>roadmap</a:t>
            </a:r>
            <a:r>
              <a:rPr lang="nl-BE" dirty="0" smtClean="0"/>
              <a:t> waardeketen geïntegreerde aquacultuur</a:t>
            </a:r>
          </a:p>
          <a:p>
            <a:r>
              <a:rPr lang="nl-BE" dirty="0" smtClean="0"/>
              <a:t>5 werkpakketten:</a:t>
            </a:r>
            <a:endParaRPr lang="nl-BE" dirty="0" smtClean="0"/>
          </a:p>
          <a:p>
            <a:pPr marL="914400" lvl="1" indent="-514350">
              <a:buFont typeface="+mj-lt"/>
              <a:buAutoNum type="arabicPeriod"/>
            </a:pPr>
            <a:r>
              <a:rPr lang="nl-BE" sz="2400" u="sng" dirty="0" err="1" smtClean="0"/>
              <a:t>State-of</a:t>
            </a:r>
            <a:r>
              <a:rPr lang="nl-BE" sz="2400" u="sng" dirty="0" err="1" smtClean="0"/>
              <a:t>-</a:t>
            </a:r>
            <a:r>
              <a:rPr lang="nl-BE" sz="2400" u="sng" dirty="0" err="1" smtClean="0"/>
              <a:t>the</a:t>
            </a:r>
            <a:r>
              <a:rPr lang="nl-BE" sz="2400" u="sng" dirty="0" err="1" smtClean="0"/>
              <a:t>-</a:t>
            </a:r>
            <a:r>
              <a:rPr lang="nl-BE" sz="2400" u="sng" dirty="0" err="1" smtClean="0"/>
              <a:t>art</a:t>
            </a:r>
            <a:r>
              <a:rPr lang="nl-BE" sz="2400" dirty="0" smtClean="0"/>
              <a:t> </a:t>
            </a:r>
            <a:r>
              <a:rPr lang="nl-BE" sz="2400" dirty="0" smtClean="0"/>
              <a:t>m.b.t. (geïntegreerde) aquacultuur </a:t>
            </a:r>
            <a:r>
              <a:rPr lang="nl-BE" sz="2400" dirty="0" smtClean="0"/>
              <a:t>op </a:t>
            </a:r>
            <a:r>
              <a:rPr lang="nl-BE" sz="2400" dirty="0" smtClean="0"/>
              <a:t>Vlaams/Belgisch, Europees en </a:t>
            </a:r>
            <a:r>
              <a:rPr lang="nl-BE" sz="2400" dirty="0" smtClean="0"/>
              <a:t>wereldniveau</a:t>
            </a:r>
            <a:endParaRPr lang="en-US" sz="2400" dirty="0" smtClean="0"/>
          </a:p>
          <a:p>
            <a:pPr marL="914400" lvl="1" indent="-514350">
              <a:buFont typeface="+mj-lt"/>
              <a:buAutoNum type="arabicPeriod"/>
            </a:pPr>
            <a:r>
              <a:rPr lang="nl-BE" sz="2400" u="sng" dirty="0" err="1" smtClean="0"/>
              <a:t>Waardeketenanalyse</a:t>
            </a:r>
            <a:r>
              <a:rPr lang="nl-BE" sz="2400" u="sng" dirty="0" smtClean="0"/>
              <a:t> </a:t>
            </a:r>
            <a:r>
              <a:rPr lang="nl-BE" sz="2400" u="sng" dirty="0" smtClean="0"/>
              <a:t>+ </a:t>
            </a:r>
            <a:r>
              <a:rPr lang="nl-BE" sz="2400" u="sng" dirty="0" err="1" smtClean="0"/>
              <a:t>vermarktingspotentieel</a:t>
            </a:r>
            <a:r>
              <a:rPr lang="nl-BE" sz="2400" u="sng" dirty="0" smtClean="0"/>
              <a:t> </a:t>
            </a:r>
            <a:r>
              <a:rPr lang="nl-BE" sz="2400" dirty="0" smtClean="0"/>
              <a:t>geïntegreerde </a:t>
            </a:r>
            <a:r>
              <a:rPr lang="nl-BE" sz="2400" dirty="0" err="1" smtClean="0"/>
              <a:t>aquacultuurproductie</a:t>
            </a:r>
            <a:r>
              <a:rPr lang="nl-BE" sz="2400" dirty="0" smtClean="0"/>
              <a:t>: eindproducten, technologie</a:t>
            </a:r>
            <a:r>
              <a:rPr lang="nl-BE" sz="2400" dirty="0" smtClean="0"/>
              <a:t>, diensten en </a:t>
            </a:r>
            <a:r>
              <a:rPr lang="nl-BE" sz="2400" dirty="0" err="1" smtClean="0"/>
              <a:t>know-how</a:t>
            </a:r>
            <a:endParaRPr lang="en-US" sz="2400" dirty="0" smtClean="0"/>
          </a:p>
          <a:p>
            <a:pPr marL="914400" lvl="1" indent="-514350">
              <a:buFont typeface="+mj-lt"/>
              <a:buAutoNum type="arabicPeriod"/>
            </a:pPr>
            <a:r>
              <a:rPr lang="nl-BE" sz="2400" u="sng" dirty="0" smtClean="0"/>
              <a:t>Identificatie en </a:t>
            </a:r>
            <a:r>
              <a:rPr lang="nl-BE" sz="2400" u="sng" dirty="0" err="1" smtClean="0"/>
              <a:t>kwantificatie</a:t>
            </a:r>
            <a:r>
              <a:rPr lang="nl-BE" sz="2400" u="sng" dirty="0" smtClean="0"/>
              <a:t> </a:t>
            </a:r>
            <a:r>
              <a:rPr lang="nl-BE" sz="2400" u="sng" dirty="0" smtClean="0"/>
              <a:t>innovatiepotentieel </a:t>
            </a:r>
            <a:r>
              <a:rPr lang="nl-BE" sz="2400" dirty="0" smtClean="0"/>
              <a:t>: eindproducten</a:t>
            </a:r>
            <a:r>
              <a:rPr lang="nl-BE" sz="2400" dirty="0" smtClean="0"/>
              <a:t>, </a:t>
            </a:r>
            <a:r>
              <a:rPr lang="nl-BE" sz="2400" dirty="0" smtClean="0"/>
              <a:t>technologie</a:t>
            </a:r>
            <a:r>
              <a:rPr lang="nl-BE" sz="2400" dirty="0" smtClean="0"/>
              <a:t>, diensten en </a:t>
            </a:r>
            <a:r>
              <a:rPr lang="nl-BE" sz="2400" dirty="0" err="1" smtClean="0"/>
              <a:t>know-how</a:t>
            </a:r>
            <a:endParaRPr lang="en-US" sz="2400" dirty="0" smtClean="0"/>
          </a:p>
          <a:p>
            <a:pPr marL="914400" lvl="1" indent="-514350">
              <a:buFont typeface="+mj-lt"/>
              <a:buAutoNum type="arabicPeriod"/>
            </a:pPr>
            <a:r>
              <a:rPr lang="nl-BE" sz="2400" dirty="0" smtClean="0"/>
              <a:t>Technisch/economische </a:t>
            </a:r>
            <a:r>
              <a:rPr lang="nl-BE" sz="2400" u="sng" dirty="0" smtClean="0"/>
              <a:t>definitie van 2-4 pilootprojecten</a:t>
            </a:r>
            <a:endParaRPr lang="en-US" sz="2400" u="sng" dirty="0" smtClean="0"/>
          </a:p>
          <a:p>
            <a:pPr marL="914400" lvl="1" indent="-514350">
              <a:buFont typeface="+mj-lt"/>
              <a:buAutoNum type="arabicPeriod"/>
            </a:pPr>
            <a:r>
              <a:rPr lang="nl-BE" sz="2400" dirty="0" smtClean="0"/>
              <a:t> </a:t>
            </a:r>
            <a:r>
              <a:rPr lang="nl-BE" sz="2400" u="sng" dirty="0" err="1" smtClean="0"/>
              <a:t>Roadmap-rapport</a:t>
            </a:r>
            <a:r>
              <a:rPr lang="nl-BE" sz="2400" dirty="0" smtClean="0"/>
              <a:t>, disseminatie, coördinatie </a:t>
            </a:r>
            <a:endParaRPr lang="en-US" sz="2400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err="1" smtClean="0"/>
              <a:t>Aquacultuur-technisch</a:t>
            </a:r>
            <a:r>
              <a:rPr lang="nl-BE" dirty="0" smtClean="0"/>
              <a:t>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85750" indent="-285750"/>
            <a:r>
              <a:rPr lang="nl-BE" dirty="0" smtClean="0"/>
              <a:t>Enkel </a:t>
            </a:r>
            <a:r>
              <a:rPr lang="nl-BE" dirty="0" smtClean="0"/>
              <a:t>mariene </a:t>
            </a:r>
            <a:r>
              <a:rPr lang="nl-BE" dirty="0" smtClean="0"/>
              <a:t>aquacultuur</a:t>
            </a:r>
          </a:p>
          <a:p>
            <a:pPr marL="285750" indent="-285750"/>
            <a:r>
              <a:rPr lang="nl-BE" dirty="0" smtClean="0"/>
              <a:t>Nadruk </a:t>
            </a:r>
            <a:r>
              <a:rPr lang="nl-BE" dirty="0" smtClean="0"/>
              <a:t>op integratie</a:t>
            </a:r>
          </a:p>
          <a:p>
            <a:pPr marL="285750" indent="-285750"/>
            <a:r>
              <a:rPr lang="nl-BE" dirty="0" smtClean="0"/>
              <a:t>Focus </a:t>
            </a:r>
            <a:r>
              <a:rPr lang="nl-BE" dirty="0" smtClean="0"/>
              <a:t>op viskweek, </a:t>
            </a:r>
            <a:r>
              <a:rPr lang="nl-BE" dirty="0" err="1" smtClean="0"/>
              <a:t>schaal-en</a:t>
            </a:r>
            <a:r>
              <a:rPr lang="nl-BE" dirty="0" smtClean="0"/>
              <a:t> schelpdieren en zeewierkweek </a:t>
            </a:r>
          </a:p>
          <a:p>
            <a:pPr>
              <a:buNone/>
            </a:pP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Beoogde markten/producten/diensten: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BE" dirty="0" smtClean="0"/>
              <a:t>Voeding en voedingssupplementen</a:t>
            </a:r>
            <a:endParaRPr lang="en-US" dirty="0" smtClean="0"/>
          </a:p>
          <a:p>
            <a:pPr lvl="0"/>
            <a:r>
              <a:rPr lang="nl-BE" dirty="0" smtClean="0"/>
              <a:t>Diervoeding</a:t>
            </a:r>
            <a:endParaRPr lang="en-US" dirty="0" smtClean="0"/>
          </a:p>
          <a:p>
            <a:pPr lvl="0"/>
            <a:r>
              <a:rPr lang="nl-BE" dirty="0" smtClean="0"/>
              <a:t>Chemie</a:t>
            </a:r>
            <a:endParaRPr lang="en-US" dirty="0" smtClean="0"/>
          </a:p>
          <a:p>
            <a:pPr lvl="0"/>
            <a:r>
              <a:rPr lang="nl-BE" dirty="0" smtClean="0"/>
              <a:t>Biobrandstof en -energie</a:t>
            </a:r>
            <a:endParaRPr lang="en-US" dirty="0" smtClean="0"/>
          </a:p>
          <a:p>
            <a:r>
              <a:rPr lang="nl-BE" dirty="0" smtClean="0"/>
              <a:t>Kustverdediging, erosiebescherming en </a:t>
            </a:r>
            <a:r>
              <a:rPr lang="nl-BE" dirty="0" smtClean="0"/>
              <a:t>natuurcompensatie</a:t>
            </a:r>
          </a:p>
          <a:p>
            <a:pPr lvl="0"/>
            <a:r>
              <a:rPr lang="nl-BE" dirty="0" err="1" smtClean="0"/>
              <a:t>Bioremediatie</a:t>
            </a:r>
            <a:endParaRPr lang="en-US" dirty="0" smtClean="0"/>
          </a:p>
          <a:p>
            <a:pPr lvl="0"/>
            <a:r>
              <a:rPr lang="nl-BE" dirty="0" smtClean="0"/>
              <a:t>Consultancy</a:t>
            </a:r>
          </a:p>
          <a:p>
            <a:r>
              <a:rPr lang="nl-BE" dirty="0" smtClean="0"/>
              <a:t>Toeleveranciers: bv </a:t>
            </a:r>
            <a:r>
              <a:rPr lang="nl-BE" dirty="0" err="1" smtClean="0"/>
              <a:t>monitoring</a:t>
            </a:r>
            <a:r>
              <a:rPr lang="nl-BE" dirty="0" smtClean="0"/>
              <a:t>, voeder, technisch textiel, kooien,…</a:t>
            </a:r>
            <a:endParaRPr lang="en-US" dirty="0" smtClean="0"/>
          </a:p>
          <a:p>
            <a:pPr lvl="0"/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err="1" smtClean="0"/>
              <a:t>Aquavalue</a:t>
            </a:r>
            <a:r>
              <a:rPr lang="nl-BE" dirty="0" smtClean="0"/>
              <a:t>: technische gegevens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BE" dirty="0" smtClean="0"/>
              <a:t>Budget: 478.920 €, 20% </a:t>
            </a:r>
            <a:r>
              <a:rPr lang="nl-BE" dirty="0" err="1" smtClean="0"/>
              <a:t>in-kind</a:t>
            </a:r>
            <a:r>
              <a:rPr lang="nl-BE" dirty="0" smtClean="0"/>
              <a:t> gefinancierd</a:t>
            </a:r>
          </a:p>
          <a:p>
            <a:r>
              <a:rPr lang="nl-BE" dirty="0" smtClean="0"/>
              <a:t>Start: 1 oktober 2014</a:t>
            </a:r>
          </a:p>
          <a:p>
            <a:r>
              <a:rPr lang="nl-BE" dirty="0" smtClean="0"/>
              <a:t>Duur: 12 maanden</a:t>
            </a:r>
          </a:p>
          <a:p>
            <a:r>
              <a:rPr lang="nl-BE" dirty="0" smtClean="0"/>
              <a:t>Ondersteuning door AO betreffende methodologie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ve="http://schemas.openxmlformats.org/markup-compatibility/2006" xmlns:m="http://schemas.openxmlformats.org/officeDocument/2006/math" xmlns:wp="http://schemas.openxmlformats.org/drawingml/2006/wordprocessingDrawing" xmlns:wne="http://schemas.microsoft.com/office/word/2006/wordml" xmlns:a14="http://schemas.microsoft.com/office/drawing/2010/main" xmlns:wps="http://schemas.microsoft.com/office/word/2010/wordprocessingShape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14="http://schemas.microsoft.com/office/word/2010/wordprocessingDrawing" xmlns:v="urn:schemas-microsoft-com:vml" xmlns:o="urn:schemas-microsoft-com:office:office" xmlns:mc="http://schemas.openxmlformats.org/markup-compatibility/2006" xmlns:wpc="http://schemas.microsoft.com/office/word/2010/wordprocessingCanvas" xmlns="" xmlns:pic="http://schemas.openxmlformats.org/drawingml/2006/picture" xmlns:lc="http://schemas.openxmlformats.org/drawingml/2006/lockedCanvas" val="0"/>
              </a:ext>
            </a:extLst>
          </a:blip>
          <a:srcRect/>
          <a:stretch>
            <a:fillRect/>
          </a:stretch>
        </p:blipFill>
        <p:spPr bwMode="auto">
          <a:xfrm>
            <a:off x="47537" y="3534378"/>
            <a:ext cx="9096463" cy="332364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587429703"/>
              </p:ext>
            </p:extLst>
          </p:nvPr>
        </p:nvGraphicFramePr>
        <p:xfrm>
          <a:off x="251520" y="71414"/>
          <a:ext cx="8424936" cy="714760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939388"/>
                <a:gridCol w="5485548"/>
              </a:tblGrid>
              <a:tr h="28507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BE" sz="1600" b="1" dirty="0">
                          <a:effectLst/>
                        </a:rPr>
                        <a:t>Indiener</a:t>
                      </a:r>
                      <a:endParaRPr lang="nl-BE" sz="1600" b="1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6001" marR="46001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BE" sz="1600" b="1" dirty="0">
                          <a:effectLst/>
                        </a:rPr>
                        <a:t>SIOEN Industries</a:t>
                      </a:r>
                      <a:endParaRPr lang="nl-BE" sz="1600" b="1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6001" marR="46001" marT="0" marB="0"/>
                </a:tc>
              </a:tr>
              <a:tr h="28507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BE" sz="1600">
                          <a:effectLst/>
                        </a:rPr>
                        <a:t>Rol</a:t>
                      </a:r>
                      <a:endParaRPr lang="nl-BE" sz="160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6001" marR="46001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BE" sz="1600">
                          <a:effectLst/>
                        </a:rPr>
                        <a:t>Projectcoördinator, zeewiercultivatie</a:t>
                      </a:r>
                      <a:endParaRPr lang="nl-BE" sz="160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6001" marR="46001" marT="0" marB="0"/>
                </a:tc>
              </a:tr>
              <a:tr h="28507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BE" sz="1600" dirty="0">
                          <a:effectLst/>
                        </a:rPr>
                        <a:t> </a:t>
                      </a:r>
                      <a:endParaRPr lang="nl-BE" sz="16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6001" marR="46001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BE" sz="1600" dirty="0">
                          <a:effectLst/>
                        </a:rPr>
                        <a:t> </a:t>
                      </a:r>
                      <a:endParaRPr lang="nl-BE" sz="16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6001" marR="46001" marT="0" marB="0"/>
                </a:tc>
              </a:tr>
              <a:tr h="28507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BE" sz="1600" dirty="0">
                          <a:effectLst/>
                        </a:rPr>
                        <a:t>Onderneming 1</a:t>
                      </a:r>
                      <a:endParaRPr lang="nl-BE" sz="16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6001" marR="46001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BE" sz="1600" b="1" dirty="0">
                          <a:effectLst/>
                        </a:rPr>
                        <a:t>dotOcean</a:t>
                      </a:r>
                      <a:endParaRPr lang="nl-BE" sz="1600" b="1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6001" marR="46001" marT="0" marB="0"/>
                </a:tc>
              </a:tr>
              <a:tr h="24435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BE" sz="1600">
                          <a:effectLst/>
                        </a:rPr>
                        <a:t>Rol</a:t>
                      </a:r>
                      <a:endParaRPr lang="nl-BE" sz="160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6001" marR="46001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BE" sz="1600" dirty="0">
                          <a:effectLst/>
                        </a:rPr>
                        <a:t>Partner, monitoringtechieken</a:t>
                      </a:r>
                      <a:endParaRPr lang="nl-BE" sz="16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6001" marR="46001" marT="0" marB="0"/>
                </a:tc>
              </a:tr>
              <a:tr h="24435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BE" sz="1600">
                          <a:effectLst/>
                        </a:rPr>
                        <a:t> </a:t>
                      </a:r>
                      <a:endParaRPr lang="nl-BE" sz="160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6001" marR="46001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BE" sz="1600" dirty="0">
                          <a:effectLst/>
                        </a:rPr>
                        <a:t> </a:t>
                      </a:r>
                      <a:endParaRPr lang="nl-BE" sz="16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6001" marR="46001" marT="0" marB="0"/>
                </a:tc>
              </a:tr>
              <a:tr h="24435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BE" sz="1600">
                          <a:effectLst/>
                        </a:rPr>
                        <a:t>Onderneming 2</a:t>
                      </a:r>
                      <a:endParaRPr lang="nl-BE" sz="160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6001" marR="46001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BE" sz="1600" b="1" dirty="0">
                          <a:effectLst/>
                        </a:rPr>
                        <a:t>INVE</a:t>
                      </a:r>
                      <a:endParaRPr lang="nl-BE" sz="1600" b="1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6001" marR="46001" marT="0" marB="0"/>
                </a:tc>
              </a:tr>
              <a:tr h="24435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BE" sz="1600">
                          <a:effectLst/>
                        </a:rPr>
                        <a:t>Rol</a:t>
                      </a:r>
                      <a:endParaRPr lang="nl-BE" sz="160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6001" marR="46001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BE" sz="1600" dirty="0">
                          <a:effectLst/>
                        </a:rPr>
                        <a:t>Partner, voedingssupplementen</a:t>
                      </a:r>
                      <a:endParaRPr lang="nl-BE" sz="16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6001" marR="46001" marT="0" marB="0"/>
                </a:tc>
              </a:tr>
              <a:tr h="24435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BE" sz="1600">
                          <a:effectLst/>
                        </a:rPr>
                        <a:t> </a:t>
                      </a:r>
                      <a:endParaRPr lang="nl-BE" sz="160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6001" marR="46001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BE" sz="1600" dirty="0">
                          <a:effectLst/>
                        </a:rPr>
                        <a:t> </a:t>
                      </a:r>
                      <a:endParaRPr lang="nl-BE" sz="16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6001" marR="46001" marT="0" marB="0"/>
                </a:tc>
              </a:tr>
              <a:tr h="24435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BE" sz="1600">
                          <a:effectLst/>
                        </a:rPr>
                        <a:t>Onderneming 3</a:t>
                      </a:r>
                      <a:endParaRPr lang="nl-BE" sz="160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6001" marR="46001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BE" sz="1600" b="1" dirty="0">
                          <a:effectLst/>
                        </a:rPr>
                        <a:t>Brevisco</a:t>
                      </a:r>
                      <a:endParaRPr lang="nl-BE" sz="1600" b="1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6001" marR="46001" marT="0" marB="0"/>
                </a:tc>
              </a:tr>
              <a:tr h="24435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BE" sz="1600">
                          <a:effectLst/>
                        </a:rPr>
                        <a:t>Rol</a:t>
                      </a:r>
                      <a:endParaRPr lang="nl-BE" sz="160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6001" marR="46001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BE" sz="1600">
                          <a:effectLst/>
                        </a:rPr>
                        <a:t>Partner, maricultuur expert</a:t>
                      </a:r>
                      <a:endParaRPr lang="nl-BE" sz="160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6001" marR="46001" marT="0" marB="0"/>
                </a:tc>
              </a:tr>
              <a:tr h="24435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BE" sz="1600">
                          <a:effectLst/>
                        </a:rPr>
                        <a:t> </a:t>
                      </a:r>
                      <a:endParaRPr lang="nl-BE" sz="160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6001" marR="46001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BE" sz="1600">
                          <a:effectLst/>
                        </a:rPr>
                        <a:t> </a:t>
                      </a:r>
                      <a:endParaRPr lang="nl-BE" sz="160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6001" marR="46001" marT="0" marB="0"/>
                </a:tc>
              </a:tr>
              <a:tr h="24435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BE" sz="1600">
                          <a:effectLst/>
                        </a:rPr>
                        <a:t>Onderneming 4</a:t>
                      </a:r>
                      <a:endParaRPr lang="nl-BE" sz="160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6001" marR="46001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BE" sz="1600" b="1" dirty="0">
                          <a:effectLst/>
                        </a:rPr>
                        <a:t>Etablissementen Franz Colruyt NV</a:t>
                      </a:r>
                      <a:endParaRPr lang="nl-BE" sz="1600" b="1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6001" marR="46001" marT="0" marB="0"/>
                </a:tc>
              </a:tr>
              <a:tr h="43504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BE" sz="1600">
                          <a:effectLst/>
                        </a:rPr>
                        <a:t>Rol</a:t>
                      </a:r>
                      <a:endParaRPr lang="nl-BE" sz="160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6001" marR="46001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BE" sz="1600" dirty="0">
                          <a:effectLst/>
                        </a:rPr>
                        <a:t>Partner, retail, duurzaamheidscores, economische en ecologische haalbaarheid</a:t>
                      </a:r>
                      <a:endParaRPr lang="nl-BE" sz="16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6001" marR="46001" marT="0" marB="0"/>
                </a:tc>
              </a:tr>
              <a:tr h="24435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BE" sz="1600">
                          <a:effectLst/>
                        </a:rPr>
                        <a:t> </a:t>
                      </a:r>
                      <a:endParaRPr lang="nl-BE" sz="160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6001" marR="46001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BE" sz="1600">
                          <a:effectLst/>
                        </a:rPr>
                        <a:t> </a:t>
                      </a:r>
                      <a:endParaRPr lang="nl-BE" sz="160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6001" marR="46001" marT="0" marB="0"/>
                </a:tc>
              </a:tr>
              <a:tr h="24435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BE" sz="1600">
                          <a:effectLst/>
                        </a:rPr>
                        <a:t>Onderneming 5</a:t>
                      </a:r>
                      <a:endParaRPr lang="nl-BE" sz="160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6001" marR="46001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BE" sz="1600" b="1" dirty="0">
                          <a:effectLst/>
                        </a:rPr>
                        <a:t>Ecoast</a:t>
                      </a:r>
                      <a:endParaRPr lang="nl-BE" sz="1600" b="1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6001" marR="46001" marT="0" marB="0"/>
                </a:tc>
              </a:tr>
              <a:tr h="24435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BE" sz="1600">
                          <a:effectLst/>
                        </a:rPr>
                        <a:t>Rol</a:t>
                      </a:r>
                      <a:endParaRPr lang="nl-BE" sz="160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6001" marR="46001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BE" sz="1600" dirty="0">
                          <a:effectLst/>
                        </a:rPr>
                        <a:t>Partner, systeemecologie</a:t>
                      </a:r>
                      <a:endParaRPr lang="nl-BE" sz="16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6001" marR="46001" marT="0" marB="0"/>
                </a:tc>
              </a:tr>
              <a:tr h="24435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BE" sz="1600" dirty="0">
                          <a:effectLst/>
                        </a:rPr>
                        <a:t> </a:t>
                      </a:r>
                      <a:endParaRPr lang="nl-BE" sz="16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6001" marR="46001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BE" sz="1600" dirty="0">
                          <a:effectLst/>
                        </a:rPr>
                        <a:t> </a:t>
                      </a:r>
                      <a:endParaRPr lang="nl-BE" sz="16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6001" marR="46001" marT="0" marB="0"/>
                </a:tc>
              </a:tr>
              <a:tr h="24435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BE" sz="1600" b="1">
                          <a:effectLst/>
                        </a:rPr>
                        <a:t>Onderneming 6</a:t>
                      </a:r>
                      <a:endParaRPr lang="nl-BE" sz="1600" b="1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6001" marR="46001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BE" sz="1600" b="1" dirty="0">
                          <a:effectLst/>
                        </a:rPr>
                        <a:t>Dredging International</a:t>
                      </a:r>
                      <a:endParaRPr lang="nl-BE" sz="1600" b="1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6001" marR="46001" marT="0" marB="0"/>
                </a:tc>
              </a:tr>
              <a:tr h="43504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BE" sz="1600">
                          <a:effectLst/>
                        </a:rPr>
                        <a:t>Rol</a:t>
                      </a:r>
                      <a:endParaRPr lang="nl-BE" sz="160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6001" marR="46001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BE" sz="1600" dirty="0">
                          <a:effectLst/>
                        </a:rPr>
                        <a:t>Partner, kustverdediging, erosiebescherming, waterbouw</a:t>
                      </a:r>
                      <a:endParaRPr lang="nl-BE" sz="16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6001" marR="46001" marT="0" marB="0"/>
                </a:tc>
              </a:tr>
              <a:tr h="24435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BE" sz="1600">
                          <a:effectLst/>
                        </a:rPr>
                        <a:t> </a:t>
                      </a:r>
                      <a:endParaRPr lang="nl-BE" sz="160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6001" marR="46001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BE" sz="1600" dirty="0">
                          <a:effectLst/>
                        </a:rPr>
                        <a:t> </a:t>
                      </a:r>
                      <a:endParaRPr lang="nl-BE" sz="16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6001" marR="46001" marT="0" marB="0"/>
                </a:tc>
              </a:tr>
              <a:tr h="24435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BE" sz="1600">
                          <a:effectLst/>
                        </a:rPr>
                        <a:t>Onderneming 7</a:t>
                      </a:r>
                      <a:endParaRPr lang="nl-BE" sz="160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6001" marR="46001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BE" sz="1600" b="1" dirty="0">
                          <a:effectLst/>
                        </a:rPr>
                        <a:t>PURES</a:t>
                      </a:r>
                      <a:endParaRPr lang="nl-BE" sz="1600" b="1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6001" marR="46001" marT="0" marB="0"/>
                </a:tc>
              </a:tr>
              <a:tr h="24435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BE" sz="1600">
                          <a:effectLst/>
                        </a:rPr>
                        <a:t>Rol</a:t>
                      </a:r>
                      <a:endParaRPr lang="nl-BE" sz="160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6001" marR="46001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BE" sz="1600" dirty="0">
                          <a:effectLst/>
                        </a:rPr>
                        <a:t>Partner, voedingssuplementen</a:t>
                      </a:r>
                      <a:endParaRPr lang="nl-BE" sz="16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6001" marR="46001" marT="0" marB="0"/>
                </a:tc>
              </a:tr>
              <a:tr h="24435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BE" sz="1200">
                          <a:effectLst/>
                        </a:rPr>
                        <a:t> </a:t>
                      </a:r>
                      <a:endParaRPr lang="nl-BE" sz="120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6001" marR="46001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BE" sz="1200" dirty="0">
                          <a:effectLst/>
                        </a:rPr>
                        <a:t> </a:t>
                      </a:r>
                      <a:endParaRPr lang="nl-BE" sz="12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6001" marR="46001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531628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118</TotalTime>
  <Words>376</Words>
  <Application>Microsoft Office PowerPoint</Application>
  <PresentationFormat>On-screen Show (4:3)</PresentationFormat>
  <Paragraphs>113</Paragraphs>
  <Slides>10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2" baseType="lpstr">
      <vt:lpstr>Office Theme</vt:lpstr>
      <vt:lpstr>Adobe Acrobat Document</vt:lpstr>
      <vt:lpstr>Slide 1</vt:lpstr>
      <vt:lpstr>Situering</vt:lpstr>
      <vt:lpstr>Roadmap geïntegreerde aquacultuur voor Vlaanderen </vt:lpstr>
      <vt:lpstr>Roadmap geïntegreerde aquacultuur voor Vlaanderen</vt:lpstr>
      <vt:lpstr>Roadmap geïntegreerde aquacultuur voor Vlaanderen </vt:lpstr>
      <vt:lpstr>Aquacultuur-technisch:</vt:lpstr>
      <vt:lpstr>Beoogde markten/producten/diensten:</vt:lpstr>
      <vt:lpstr>Aquavalue: technische gegevens</vt:lpstr>
      <vt:lpstr>Slide 9</vt:lpstr>
      <vt:lpstr>Slide 10</vt:lpstr>
    </vt:vector>
  </TitlesOfParts>
  <Company>Hewlett-Packard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Nancy Nevejan</dc:creator>
  <cp:lastModifiedBy>mdrouill</cp:lastModifiedBy>
  <cp:revision>11</cp:revision>
  <dcterms:created xsi:type="dcterms:W3CDTF">2014-03-31T07:52:42Z</dcterms:created>
  <dcterms:modified xsi:type="dcterms:W3CDTF">2014-06-17T16:04:26Z</dcterms:modified>
</cp:coreProperties>
</file>